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300" r:id="rId2"/>
    <p:sldId id="295" r:id="rId3"/>
    <p:sldId id="311" r:id="rId4"/>
    <p:sldId id="264" r:id="rId5"/>
    <p:sldId id="258" r:id="rId6"/>
    <p:sldId id="261" r:id="rId7"/>
    <p:sldId id="301" r:id="rId8"/>
    <p:sldId id="299" r:id="rId9"/>
    <p:sldId id="305" r:id="rId10"/>
    <p:sldId id="306" r:id="rId11"/>
    <p:sldId id="304" r:id="rId12"/>
    <p:sldId id="257" r:id="rId13"/>
    <p:sldId id="307" r:id="rId14"/>
    <p:sldId id="308" r:id="rId15"/>
    <p:sldId id="303" r:id="rId16"/>
    <p:sldId id="309" r:id="rId17"/>
    <p:sldId id="310" r:id="rId18"/>
    <p:sldId id="302" r:id="rId19"/>
    <p:sldId id="297" r:id="rId20"/>
    <p:sldId id="298" r:id="rId21"/>
    <p:sldId id="278" r:id="rId22"/>
  </p:sldIdLst>
  <p:sldSz cx="9144000" cy="5143500" type="screen16x9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Bahnschrift Condensed" panose="020B0502040204020203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" panose="02040604050505020304" pitchFamily="18" charset="0"/>
      <p:regular r:id="rId34"/>
    </p:embeddedFont>
    <p:embeddedFont>
      <p:font typeface="Cooper Black" panose="0208090404030B020404" pitchFamily="18" charset="0"/>
      <p:regular r:id="rId35"/>
    </p:embeddedFont>
    <p:embeddedFont>
      <p:font typeface="Fjalla One" panose="02000506040000020004" pitchFamily="2" charset="0"/>
      <p:regular r:id="rId36"/>
    </p:embeddedFont>
    <p:embeddedFont>
      <p:font typeface="Jumble" panose="02000503000000020004" pitchFamily="2" charset="0"/>
      <p:regular r:id="rId37"/>
    </p:embeddedFont>
    <p:embeddedFont>
      <p:font typeface="Pirate of the Seaside Bubbles" pitchFamily="2" charset="0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636"/>
    <a:srgbClr val="FF9800"/>
    <a:srgbClr val="3F5378"/>
    <a:srgbClr val="C7D3E6"/>
    <a:srgbClr val="075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48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504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43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37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912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790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7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352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03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83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62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75D2-420F-883C-B762-2EB5AD81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910" y="348549"/>
            <a:ext cx="5186475" cy="766200"/>
          </a:xfrm>
        </p:spPr>
        <p:txBody>
          <a:bodyPr/>
          <a:lstStyle/>
          <a:p>
            <a:r>
              <a:rPr lang="en-US" sz="4000" b="0" dirty="0">
                <a:latin typeface="Cooper Black" panose="0208090404030B020404" pitchFamily="18" charset="0"/>
              </a:rPr>
              <a:t>Team Big-Bytes</a:t>
            </a:r>
            <a:endParaRPr lang="en-PH" sz="4000" b="0" dirty="0">
              <a:latin typeface="Cooper Black" panose="0208090404030B0204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5262D-9118-D907-F3DD-6491EE62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733" y="432421"/>
            <a:ext cx="667718" cy="667718"/>
          </a:xfrm>
          <a:prstGeom prst="rect">
            <a:avLst/>
          </a:prstGeom>
        </p:spPr>
      </p:pic>
      <p:sp>
        <p:nvSpPr>
          <p:cNvPr id="8" name="Google Shape;2620;p36">
            <a:extLst>
              <a:ext uri="{FF2B5EF4-FFF2-40B4-BE49-F238E27FC236}">
                <a16:creationId xmlns:a16="http://schemas.microsoft.com/office/drawing/2014/main" id="{C6A35E85-226F-2DB7-CF06-21689EE83D28}"/>
              </a:ext>
            </a:extLst>
          </p:cNvPr>
          <p:cNvSpPr/>
          <p:nvPr/>
        </p:nvSpPr>
        <p:spPr>
          <a:xfrm rot="-624">
            <a:off x="2040701" y="1917168"/>
            <a:ext cx="1611181" cy="16883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21;p36">
            <a:extLst>
              <a:ext uri="{FF2B5EF4-FFF2-40B4-BE49-F238E27FC236}">
                <a16:creationId xmlns:a16="http://schemas.microsoft.com/office/drawing/2014/main" id="{9CAC853C-F745-9F9A-CFF9-50023ADE679D}"/>
              </a:ext>
            </a:extLst>
          </p:cNvPr>
          <p:cNvSpPr/>
          <p:nvPr/>
        </p:nvSpPr>
        <p:spPr>
          <a:xfrm rot="-25608">
            <a:off x="222339" y="1926772"/>
            <a:ext cx="1610640" cy="16880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22;p36">
            <a:extLst>
              <a:ext uri="{FF2B5EF4-FFF2-40B4-BE49-F238E27FC236}">
                <a16:creationId xmlns:a16="http://schemas.microsoft.com/office/drawing/2014/main" id="{1B49C08C-FDB2-228F-03DA-739EA9C690C4}"/>
              </a:ext>
            </a:extLst>
          </p:cNvPr>
          <p:cNvSpPr/>
          <p:nvPr/>
        </p:nvSpPr>
        <p:spPr>
          <a:xfrm rot="-1249">
            <a:off x="3792997" y="1941307"/>
            <a:ext cx="1611181" cy="1688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30;p36">
            <a:extLst>
              <a:ext uri="{FF2B5EF4-FFF2-40B4-BE49-F238E27FC236}">
                <a16:creationId xmlns:a16="http://schemas.microsoft.com/office/drawing/2014/main" id="{33B7B0FB-02F8-4E3F-A7FC-EAE9152E4EDF}"/>
              </a:ext>
            </a:extLst>
          </p:cNvPr>
          <p:cNvSpPr/>
          <p:nvPr/>
        </p:nvSpPr>
        <p:spPr>
          <a:xfrm rot="625">
            <a:off x="156177" y="1867489"/>
            <a:ext cx="1610596" cy="16773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31;p36">
            <a:extLst>
              <a:ext uri="{FF2B5EF4-FFF2-40B4-BE49-F238E27FC236}">
                <a16:creationId xmlns:a16="http://schemas.microsoft.com/office/drawing/2014/main" id="{C9B37ED4-A540-15CF-8F52-462C52845B78}"/>
              </a:ext>
            </a:extLst>
          </p:cNvPr>
          <p:cNvSpPr/>
          <p:nvPr/>
        </p:nvSpPr>
        <p:spPr>
          <a:xfrm rot="-624">
            <a:off x="1946293" y="1867489"/>
            <a:ext cx="1611181" cy="16667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32;p36">
            <a:extLst>
              <a:ext uri="{FF2B5EF4-FFF2-40B4-BE49-F238E27FC236}">
                <a16:creationId xmlns:a16="http://schemas.microsoft.com/office/drawing/2014/main" id="{0512A390-8C3F-A03A-2F2F-9D4404745CCD}"/>
              </a:ext>
            </a:extLst>
          </p:cNvPr>
          <p:cNvSpPr/>
          <p:nvPr/>
        </p:nvSpPr>
        <p:spPr>
          <a:xfrm rot="-1249">
            <a:off x="3737146" y="1878263"/>
            <a:ext cx="1611181" cy="16773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Picture 21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820C59A2-7676-17D0-CD49-EA1CF0A0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47" y="2009803"/>
            <a:ext cx="1379456" cy="1379456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24" name="Picture 23" descr="A person in a blue dress&#10;&#10;Description automatically generated with medium confidence">
            <a:extLst>
              <a:ext uri="{FF2B5EF4-FFF2-40B4-BE49-F238E27FC236}">
                <a16:creationId xmlns:a16="http://schemas.microsoft.com/office/drawing/2014/main" id="{E22CB827-BF09-CE7A-6D1C-E54DEA2878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91" t="6080" r="24207" b="38775"/>
          <a:stretch/>
        </p:blipFill>
        <p:spPr>
          <a:xfrm>
            <a:off x="2086995" y="2009803"/>
            <a:ext cx="1327717" cy="1388776"/>
          </a:xfrm>
          <a:prstGeom prst="rect">
            <a:avLst/>
          </a:prstGeom>
          <a:ln w="19050">
            <a:solidFill>
              <a:srgbClr val="1D2636"/>
            </a:solidFill>
          </a:ln>
        </p:spPr>
      </p:pic>
      <p:pic>
        <p:nvPicPr>
          <p:cNvPr id="26" name="Picture 25" descr="A person standing in front of a building with a blue dome on top&#10;&#10;Description automatically generated with low confidence">
            <a:extLst>
              <a:ext uri="{FF2B5EF4-FFF2-40B4-BE49-F238E27FC236}">
                <a16:creationId xmlns:a16="http://schemas.microsoft.com/office/drawing/2014/main" id="{527D8C52-02A9-AAF3-1324-CA98D2EF06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71" t="14770" r="33973" b="42970"/>
          <a:stretch/>
        </p:blipFill>
        <p:spPr>
          <a:xfrm>
            <a:off x="3848961" y="2009803"/>
            <a:ext cx="1380264" cy="1414008"/>
          </a:xfrm>
          <a:prstGeom prst="rect">
            <a:avLst/>
          </a:prstGeom>
          <a:ln w="19050">
            <a:solidFill>
              <a:srgbClr val="1D2636"/>
            </a:solidFill>
          </a:ln>
        </p:spPr>
      </p:pic>
      <p:sp>
        <p:nvSpPr>
          <p:cNvPr id="40" name="Google Shape;2620;p36">
            <a:extLst>
              <a:ext uri="{FF2B5EF4-FFF2-40B4-BE49-F238E27FC236}">
                <a16:creationId xmlns:a16="http://schemas.microsoft.com/office/drawing/2014/main" id="{9DBDBDB2-1032-C39B-013D-8E334AF20E9A}"/>
              </a:ext>
            </a:extLst>
          </p:cNvPr>
          <p:cNvSpPr/>
          <p:nvPr/>
        </p:nvSpPr>
        <p:spPr>
          <a:xfrm rot="-624">
            <a:off x="5601564" y="1927796"/>
            <a:ext cx="1611181" cy="168832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22;p36">
            <a:extLst>
              <a:ext uri="{FF2B5EF4-FFF2-40B4-BE49-F238E27FC236}">
                <a16:creationId xmlns:a16="http://schemas.microsoft.com/office/drawing/2014/main" id="{27B8A20B-D33B-F2DA-392E-08E1263EFEF0}"/>
              </a:ext>
            </a:extLst>
          </p:cNvPr>
          <p:cNvSpPr/>
          <p:nvPr/>
        </p:nvSpPr>
        <p:spPr>
          <a:xfrm rot="-1249">
            <a:off x="7394370" y="1932075"/>
            <a:ext cx="1611181" cy="16880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631;p36">
            <a:extLst>
              <a:ext uri="{FF2B5EF4-FFF2-40B4-BE49-F238E27FC236}">
                <a16:creationId xmlns:a16="http://schemas.microsoft.com/office/drawing/2014/main" id="{FE925ED9-2F32-055B-A01A-E5C1ACA9AD71}"/>
              </a:ext>
            </a:extLst>
          </p:cNvPr>
          <p:cNvSpPr/>
          <p:nvPr/>
        </p:nvSpPr>
        <p:spPr>
          <a:xfrm rot="-624">
            <a:off x="5527998" y="1878116"/>
            <a:ext cx="1611181" cy="166675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632;p36">
            <a:extLst>
              <a:ext uri="{FF2B5EF4-FFF2-40B4-BE49-F238E27FC236}">
                <a16:creationId xmlns:a16="http://schemas.microsoft.com/office/drawing/2014/main" id="{F4C158DC-50FD-3187-85B4-E25942670601}"/>
              </a:ext>
            </a:extLst>
          </p:cNvPr>
          <p:cNvSpPr/>
          <p:nvPr/>
        </p:nvSpPr>
        <p:spPr>
          <a:xfrm rot="-1249">
            <a:off x="7338519" y="1869031"/>
            <a:ext cx="1611181" cy="1677385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B0EFB9B-BEAD-6015-99C2-6DD3A27756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795"/>
          <a:stretch/>
        </p:blipFill>
        <p:spPr>
          <a:xfrm>
            <a:off x="5629837" y="1970253"/>
            <a:ext cx="1427167" cy="1462796"/>
          </a:xfrm>
          <a:prstGeom prst="rect">
            <a:avLst/>
          </a:prstGeom>
          <a:ln w="19050">
            <a:solidFill>
              <a:srgbClr val="1D2636"/>
            </a:solidFill>
          </a:ln>
        </p:spPr>
      </p:pic>
      <p:sp>
        <p:nvSpPr>
          <p:cNvPr id="48" name="Google Shape;2697;p40">
            <a:extLst>
              <a:ext uri="{FF2B5EF4-FFF2-40B4-BE49-F238E27FC236}">
                <a16:creationId xmlns:a16="http://schemas.microsoft.com/office/drawing/2014/main" id="{C6856950-C885-BAEA-AA85-EC08BA5D81ED}"/>
              </a:ext>
            </a:extLst>
          </p:cNvPr>
          <p:cNvSpPr/>
          <p:nvPr/>
        </p:nvSpPr>
        <p:spPr>
          <a:xfrm>
            <a:off x="156024" y="3802590"/>
            <a:ext cx="1610902" cy="29077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695;p40">
            <a:extLst>
              <a:ext uri="{FF2B5EF4-FFF2-40B4-BE49-F238E27FC236}">
                <a16:creationId xmlns:a16="http://schemas.microsoft.com/office/drawing/2014/main" id="{1153BDC0-5E0B-4DE8-BA45-5B0B63F218E0}"/>
              </a:ext>
            </a:extLst>
          </p:cNvPr>
          <p:cNvSpPr/>
          <p:nvPr/>
        </p:nvSpPr>
        <p:spPr>
          <a:xfrm>
            <a:off x="88649" y="3709815"/>
            <a:ext cx="1592095" cy="290779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717;p40">
            <a:extLst>
              <a:ext uri="{FF2B5EF4-FFF2-40B4-BE49-F238E27FC236}">
                <a16:creationId xmlns:a16="http://schemas.microsoft.com/office/drawing/2014/main" id="{47EE4D94-3688-AE03-E0CE-A075B8363778}"/>
              </a:ext>
            </a:extLst>
          </p:cNvPr>
          <p:cNvSpPr txBox="1"/>
          <p:nvPr/>
        </p:nvSpPr>
        <p:spPr>
          <a:xfrm>
            <a:off x="84899" y="3819015"/>
            <a:ext cx="1596750" cy="9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Buan, Renz</a:t>
            </a:r>
            <a:endParaRPr sz="1800" b="1" dirty="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2697;p40">
            <a:extLst>
              <a:ext uri="{FF2B5EF4-FFF2-40B4-BE49-F238E27FC236}">
                <a16:creationId xmlns:a16="http://schemas.microsoft.com/office/drawing/2014/main" id="{467F0FD8-021E-BD6C-4F25-A4062F409824}"/>
              </a:ext>
            </a:extLst>
          </p:cNvPr>
          <p:cNvSpPr/>
          <p:nvPr/>
        </p:nvSpPr>
        <p:spPr>
          <a:xfrm>
            <a:off x="2070740" y="3780029"/>
            <a:ext cx="1468884" cy="53384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695;p40">
            <a:extLst>
              <a:ext uri="{FF2B5EF4-FFF2-40B4-BE49-F238E27FC236}">
                <a16:creationId xmlns:a16="http://schemas.microsoft.com/office/drawing/2014/main" id="{68A71168-B7C4-D335-DC5F-0260811292FE}"/>
              </a:ext>
            </a:extLst>
          </p:cNvPr>
          <p:cNvSpPr/>
          <p:nvPr/>
        </p:nvSpPr>
        <p:spPr>
          <a:xfrm>
            <a:off x="2003365" y="3687254"/>
            <a:ext cx="1451735" cy="5338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717;p40">
            <a:extLst>
              <a:ext uri="{FF2B5EF4-FFF2-40B4-BE49-F238E27FC236}">
                <a16:creationId xmlns:a16="http://schemas.microsoft.com/office/drawing/2014/main" id="{B0F3EE54-050C-18D0-40CC-EB2B7CB2338A}"/>
              </a:ext>
            </a:extLst>
          </p:cNvPr>
          <p:cNvSpPr txBox="1"/>
          <p:nvPr/>
        </p:nvSpPr>
        <p:spPr>
          <a:xfrm>
            <a:off x="2001003" y="3871455"/>
            <a:ext cx="1455979" cy="17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Marcelina, Shaira</a:t>
            </a:r>
            <a:endParaRPr sz="1800" b="1" dirty="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" name="Google Shape;2697;p40">
            <a:extLst>
              <a:ext uri="{FF2B5EF4-FFF2-40B4-BE49-F238E27FC236}">
                <a16:creationId xmlns:a16="http://schemas.microsoft.com/office/drawing/2014/main" id="{F43185CB-8987-C17F-2CD7-637929E3CE40}"/>
              </a:ext>
            </a:extLst>
          </p:cNvPr>
          <p:cNvSpPr/>
          <p:nvPr/>
        </p:nvSpPr>
        <p:spPr>
          <a:xfrm>
            <a:off x="3859952" y="3780029"/>
            <a:ext cx="1468884" cy="53384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695;p40">
            <a:extLst>
              <a:ext uri="{FF2B5EF4-FFF2-40B4-BE49-F238E27FC236}">
                <a16:creationId xmlns:a16="http://schemas.microsoft.com/office/drawing/2014/main" id="{E8D7E92A-DA5B-A241-0A9D-AEC74F351B45}"/>
              </a:ext>
            </a:extLst>
          </p:cNvPr>
          <p:cNvSpPr/>
          <p:nvPr/>
        </p:nvSpPr>
        <p:spPr>
          <a:xfrm>
            <a:off x="3792577" y="3687254"/>
            <a:ext cx="1451735" cy="5338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17;p40">
            <a:extLst>
              <a:ext uri="{FF2B5EF4-FFF2-40B4-BE49-F238E27FC236}">
                <a16:creationId xmlns:a16="http://schemas.microsoft.com/office/drawing/2014/main" id="{428442F4-43CE-767A-2206-0297DD7E7093}"/>
              </a:ext>
            </a:extLst>
          </p:cNvPr>
          <p:cNvSpPr txBox="1"/>
          <p:nvPr/>
        </p:nvSpPr>
        <p:spPr>
          <a:xfrm>
            <a:off x="3788333" y="3843534"/>
            <a:ext cx="1455979" cy="17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Garcia, Jasper</a:t>
            </a:r>
            <a:endParaRPr sz="1800" b="1" dirty="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2697;p40">
            <a:extLst>
              <a:ext uri="{FF2B5EF4-FFF2-40B4-BE49-F238E27FC236}">
                <a16:creationId xmlns:a16="http://schemas.microsoft.com/office/drawing/2014/main" id="{DBF96FC6-FFC4-6DD6-3757-F975574B8CBA}"/>
              </a:ext>
            </a:extLst>
          </p:cNvPr>
          <p:cNvSpPr/>
          <p:nvPr/>
        </p:nvSpPr>
        <p:spPr>
          <a:xfrm>
            <a:off x="5653408" y="3766327"/>
            <a:ext cx="1468884" cy="53384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695;p40">
            <a:extLst>
              <a:ext uri="{FF2B5EF4-FFF2-40B4-BE49-F238E27FC236}">
                <a16:creationId xmlns:a16="http://schemas.microsoft.com/office/drawing/2014/main" id="{0B651510-ED29-0E37-F280-DA270DE4E0FC}"/>
              </a:ext>
            </a:extLst>
          </p:cNvPr>
          <p:cNvSpPr/>
          <p:nvPr/>
        </p:nvSpPr>
        <p:spPr>
          <a:xfrm>
            <a:off x="5586033" y="3673552"/>
            <a:ext cx="1451735" cy="5338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717;p40">
            <a:extLst>
              <a:ext uri="{FF2B5EF4-FFF2-40B4-BE49-F238E27FC236}">
                <a16:creationId xmlns:a16="http://schemas.microsoft.com/office/drawing/2014/main" id="{23801DD4-B7E3-FBA1-FF38-B531560DC7C0}"/>
              </a:ext>
            </a:extLst>
          </p:cNvPr>
          <p:cNvSpPr txBox="1"/>
          <p:nvPr/>
        </p:nvSpPr>
        <p:spPr>
          <a:xfrm>
            <a:off x="5581789" y="3851138"/>
            <a:ext cx="1455979" cy="17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Atienza, Antoniette</a:t>
            </a:r>
            <a:endParaRPr sz="1800" b="1" dirty="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" name="Picture 65" descr="A person taking a selfie&#10;&#10;Description automatically generated">
            <a:extLst>
              <a:ext uri="{FF2B5EF4-FFF2-40B4-BE49-F238E27FC236}">
                <a16:creationId xmlns:a16="http://schemas.microsoft.com/office/drawing/2014/main" id="{797CC2DD-F58A-3FDF-6B0F-D892E0FD82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583" b="16130"/>
          <a:stretch/>
        </p:blipFill>
        <p:spPr>
          <a:xfrm>
            <a:off x="7478305" y="1955871"/>
            <a:ext cx="1331608" cy="1521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7" name="Google Shape;2697;p40">
            <a:extLst>
              <a:ext uri="{FF2B5EF4-FFF2-40B4-BE49-F238E27FC236}">
                <a16:creationId xmlns:a16="http://schemas.microsoft.com/office/drawing/2014/main" id="{11A562FC-1013-2EB5-6915-5E3552931F74}"/>
              </a:ext>
            </a:extLst>
          </p:cNvPr>
          <p:cNvSpPr/>
          <p:nvPr/>
        </p:nvSpPr>
        <p:spPr>
          <a:xfrm>
            <a:off x="7455182" y="3766163"/>
            <a:ext cx="1468884" cy="53384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695;p40">
            <a:extLst>
              <a:ext uri="{FF2B5EF4-FFF2-40B4-BE49-F238E27FC236}">
                <a16:creationId xmlns:a16="http://schemas.microsoft.com/office/drawing/2014/main" id="{31DFCFEE-3189-156E-1F1A-86F069683046}"/>
              </a:ext>
            </a:extLst>
          </p:cNvPr>
          <p:cNvSpPr/>
          <p:nvPr/>
        </p:nvSpPr>
        <p:spPr>
          <a:xfrm>
            <a:off x="7387807" y="3673388"/>
            <a:ext cx="1451735" cy="53384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717;p40">
            <a:extLst>
              <a:ext uri="{FF2B5EF4-FFF2-40B4-BE49-F238E27FC236}">
                <a16:creationId xmlns:a16="http://schemas.microsoft.com/office/drawing/2014/main" id="{EEDE0EEE-1F19-1FA8-9834-0F1B2957A771}"/>
              </a:ext>
            </a:extLst>
          </p:cNvPr>
          <p:cNvSpPr txBox="1"/>
          <p:nvPr/>
        </p:nvSpPr>
        <p:spPr>
          <a:xfrm>
            <a:off x="7383563" y="3850974"/>
            <a:ext cx="1455979" cy="17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4D4D"/>
                </a:solidFill>
                <a:latin typeface="Poppins"/>
                <a:ea typeface="Poppins"/>
                <a:cs typeface="Poppins"/>
                <a:sym typeface="Poppins"/>
              </a:rPr>
              <a:t>Bautista, Carl</a:t>
            </a:r>
            <a:endParaRPr sz="1800" b="1" dirty="0">
              <a:solidFill>
                <a:srgbClr val="104D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8431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189;p12"/>
          <p:cNvSpPr txBox="1">
            <a:spLocks noGrp="1"/>
          </p:cNvSpPr>
          <p:nvPr>
            <p:ph type="title"/>
          </p:nvPr>
        </p:nvSpPr>
        <p:spPr>
          <a:xfrm>
            <a:off x="-2831" y="392575"/>
            <a:ext cx="6940522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Jumble" panose="02000503000000020004" pitchFamily="2" charset="0"/>
              </a:rPr>
              <a:t>COMPOSITION OF MSW IN PHILIPPINES</a:t>
            </a:r>
            <a:endParaRPr sz="2800" dirty="0">
              <a:latin typeface="Jumble" panose="0200050300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83" y="1158775"/>
            <a:ext cx="4301137" cy="38208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846233"/>
            <a:ext cx="5065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Fourth ASEAN State of Environment Report 2009</a:t>
            </a:r>
          </a:p>
        </p:txBody>
      </p:sp>
      <p:sp>
        <p:nvSpPr>
          <p:cNvPr id="8" name="Google Shape;11120;p45">
            <a:extLst>
              <a:ext uri="{FF2B5EF4-FFF2-40B4-BE49-F238E27FC236}">
                <a16:creationId xmlns:a16="http://schemas.microsoft.com/office/drawing/2014/main" id="{AC454B12-4DEB-82B5-CDF4-9E04394C9819}"/>
              </a:ext>
            </a:extLst>
          </p:cNvPr>
          <p:cNvSpPr/>
          <p:nvPr/>
        </p:nvSpPr>
        <p:spPr>
          <a:xfrm>
            <a:off x="8098140" y="-339453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21;p45">
            <a:extLst>
              <a:ext uri="{FF2B5EF4-FFF2-40B4-BE49-F238E27FC236}">
                <a16:creationId xmlns:a16="http://schemas.microsoft.com/office/drawing/2014/main" id="{85DAB0B5-BA62-40DB-C203-9448726179E5}"/>
              </a:ext>
            </a:extLst>
          </p:cNvPr>
          <p:cNvSpPr/>
          <p:nvPr/>
        </p:nvSpPr>
        <p:spPr>
          <a:xfrm>
            <a:off x="7173617" y="-7373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122;p45">
            <a:extLst>
              <a:ext uri="{FF2B5EF4-FFF2-40B4-BE49-F238E27FC236}">
                <a16:creationId xmlns:a16="http://schemas.microsoft.com/office/drawing/2014/main" id="{CC3FF836-B273-6EBA-8CF2-C46C3DB2FD08}"/>
              </a:ext>
            </a:extLst>
          </p:cNvPr>
          <p:cNvSpPr/>
          <p:nvPr/>
        </p:nvSpPr>
        <p:spPr>
          <a:xfrm>
            <a:off x="7340119" y="-542521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123;p45">
            <a:extLst>
              <a:ext uri="{FF2B5EF4-FFF2-40B4-BE49-F238E27FC236}">
                <a16:creationId xmlns:a16="http://schemas.microsoft.com/office/drawing/2014/main" id="{13CDCFAB-E903-A1E2-8360-3FF594F484CA}"/>
              </a:ext>
            </a:extLst>
          </p:cNvPr>
          <p:cNvSpPr/>
          <p:nvPr/>
        </p:nvSpPr>
        <p:spPr>
          <a:xfrm>
            <a:off x="8563762" y="298997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124;p45">
            <a:extLst>
              <a:ext uri="{FF2B5EF4-FFF2-40B4-BE49-F238E27FC236}">
                <a16:creationId xmlns:a16="http://schemas.microsoft.com/office/drawing/2014/main" id="{DC4A9821-0DEA-9E43-B51D-CB183669DF4A}"/>
              </a:ext>
            </a:extLst>
          </p:cNvPr>
          <p:cNvSpPr/>
          <p:nvPr/>
        </p:nvSpPr>
        <p:spPr>
          <a:xfrm>
            <a:off x="7421233" y="173141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125;p45">
            <a:extLst>
              <a:ext uri="{FF2B5EF4-FFF2-40B4-BE49-F238E27FC236}">
                <a16:creationId xmlns:a16="http://schemas.microsoft.com/office/drawing/2014/main" id="{237FE6F5-CFCD-5A7B-896E-E34BBCD3F86D}"/>
              </a:ext>
            </a:extLst>
          </p:cNvPr>
          <p:cNvSpPr/>
          <p:nvPr/>
        </p:nvSpPr>
        <p:spPr>
          <a:xfrm>
            <a:off x="7585371" y="1150093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26;p45">
            <a:extLst>
              <a:ext uri="{FF2B5EF4-FFF2-40B4-BE49-F238E27FC236}">
                <a16:creationId xmlns:a16="http://schemas.microsoft.com/office/drawing/2014/main" id="{7CAB8281-F7FC-CDD4-CA0B-42161CF19A93}"/>
              </a:ext>
            </a:extLst>
          </p:cNvPr>
          <p:cNvSpPr/>
          <p:nvPr/>
        </p:nvSpPr>
        <p:spPr>
          <a:xfrm>
            <a:off x="8469730" y="-275356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27;p45">
            <a:extLst>
              <a:ext uri="{FF2B5EF4-FFF2-40B4-BE49-F238E27FC236}">
                <a16:creationId xmlns:a16="http://schemas.microsoft.com/office/drawing/2014/main" id="{A9A012EC-4BDC-1FFB-4F2E-6901A874DB06}"/>
              </a:ext>
            </a:extLst>
          </p:cNvPr>
          <p:cNvSpPr/>
          <p:nvPr/>
        </p:nvSpPr>
        <p:spPr>
          <a:xfrm>
            <a:off x="7828244" y="-279537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128;p45">
            <a:extLst>
              <a:ext uri="{FF2B5EF4-FFF2-40B4-BE49-F238E27FC236}">
                <a16:creationId xmlns:a16="http://schemas.microsoft.com/office/drawing/2014/main" id="{BDF8844F-75B4-54D1-3C89-A90383271AED}"/>
              </a:ext>
            </a:extLst>
          </p:cNvPr>
          <p:cNvSpPr/>
          <p:nvPr/>
        </p:nvSpPr>
        <p:spPr>
          <a:xfrm>
            <a:off x="8579629" y="330251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15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86" y="1355833"/>
            <a:ext cx="3563437" cy="4260631"/>
          </a:xfrm>
          <a:prstGeom prst="rect">
            <a:avLst/>
          </a:prstGeom>
        </p:spPr>
      </p:pic>
      <p:sp>
        <p:nvSpPr>
          <p:cNvPr id="7" name="Google Shape;189;p12"/>
          <p:cNvSpPr txBox="1">
            <a:spLocks noGrp="1"/>
          </p:cNvSpPr>
          <p:nvPr>
            <p:ph type="title"/>
          </p:nvPr>
        </p:nvSpPr>
        <p:spPr>
          <a:xfrm>
            <a:off x="201786" y="435438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Jumble" panose="02000503000000020004" pitchFamily="2" charset="0"/>
              </a:rPr>
              <a:t>FOOD WASTE EMISSIONS</a:t>
            </a:r>
            <a:endParaRPr sz="2800" dirty="0">
              <a:latin typeface="Jumble" panose="02000503000000020004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46233"/>
            <a:ext cx="5065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Our World Data.org</a:t>
            </a:r>
          </a:p>
        </p:txBody>
      </p:sp>
      <p:sp>
        <p:nvSpPr>
          <p:cNvPr id="9" name="Google Shape;11120;p45">
            <a:extLst>
              <a:ext uri="{FF2B5EF4-FFF2-40B4-BE49-F238E27FC236}">
                <a16:creationId xmlns:a16="http://schemas.microsoft.com/office/drawing/2014/main" id="{ACF57286-2207-B231-71BA-42B49E1FA25A}"/>
              </a:ext>
            </a:extLst>
          </p:cNvPr>
          <p:cNvSpPr/>
          <p:nvPr/>
        </p:nvSpPr>
        <p:spPr>
          <a:xfrm>
            <a:off x="8055338" y="-261543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121;p45">
            <a:extLst>
              <a:ext uri="{FF2B5EF4-FFF2-40B4-BE49-F238E27FC236}">
                <a16:creationId xmlns:a16="http://schemas.microsoft.com/office/drawing/2014/main" id="{6C519FA6-4EFE-A6ED-75C1-B5F04628B796}"/>
              </a:ext>
            </a:extLst>
          </p:cNvPr>
          <p:cNvSpPr/>
          <p:nvPr/>
        </p:nvSpPr>
        <p:spPr>
          <a:xfrm>
            <a:off x="7130815" y="70537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122;p45">
            <a:extLst>
              <a:ext uri="{FF2B5EF4-FFF2-40B4-BE49-F238E27FC236}">
                <a16:creationId xmlns:a16="http://schemas.microsoft.com/office/drawing/2014/main" id="{174DA4EB-8E99-4B88-0527-2D37C29AF35B}"/>
              </a:ext>
            </a:extLst>
          </p:cNvPr>
          <p:cNvSpPr/>
          <p:nvPr/>
        </p:nvSpPr>
        <p:spPr>
          <a:xfrm>
            <a:off x="7297317" y="-464611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123;p45">
            <a:extLst>
              <a:ext uri="{FF2B5EF4-FFF2-40B4-BE49-F238E27FC236}">
                <a16:creationId xmlns:a16="http://schemas.microsoft.com/office/drawing/2014/main" id="{054CFBE5-6D77-807E-B56C-1D7D33B2E9E0}"/>
              </a:ext>
            </a:extLst>
          </p:cNvPr>
          <p:cNvSpPr/>
          <p:nvPr/>
        </p:nvSpPr>
        <p:spPr>
          <a:xfrm>
            <a:off x="8520960" y="376907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124;p45">
            <a:extLst>
              <a:ext uri="{FF2B5EF4-FFF2-40B4-BE49-F238E27FC236}">
                <a16:creationId xmlns:a16="http://schemas.microsoft.com/office/drawing/2014/main" id="{0CD48008-2496-BF3C-FA42-D913698FF6F2}"/>
              </a:ext>
            </a:extLst>
          </p:cNvPr>
          <p:cNvSpPr/>
          <p:nvPr/>
        </p:nvSpPr>
        <p:spPr>
          <a:xfrm>
            <a:off x="7378431" y="251051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25;p45">
            <a:extLst>
              <a:ext uri="{FF2B5EF4-FFF2-40B4-BE49-F238E27FC236}">
                <a16:creationId xmlns:a16="http://schemas.microsoft.com/office/drawing/2014/main" id="{2C230B87-A61F-41A0-9B8C-86A5B5DAFC19}"/>
              </a:ext>
            </a:extLst>
          </p:cNvPr>
          <p:cNvSpPr/>
          <p:nvPr/>
        </p:nvSpPr>
        <p:spPr>
          <a:xfrm>
            <a:off x="7542569" y="1228003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26;p45">
            <a:extLst>
              <a:ext uri="{FF2B5EF4-FFF2-40B4-BE49-F238E27FC236}">
                <a16:creationId xmlns:a16="http://schemas.microsoft.com/office/drawing/2014/main" id="{0D5DCC19-FCA1-E5D7-E6A2-8C371B8075CA}"/>
              </a:ext>
            </a:extLst>
          </p:cNvPr>
          <p:cNvSpPr/>
          <p:nvPr/>
        </p:nvSpPr>
        <p:spPr>
          <a:xfrm>
            <a:off x="8426928" y="-197446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127;p45">
            <a:extLst>
              <a:ext uri="{FF2B5EF4-FFF2-40B4-BE49-F238E27FC236}">
                <a16:creationId xmlns:a16="http://schemas.microsoft.com/office/drawing/2014/main" id="{92AEFB9F-F1B0-65DC-C39B-4F03E5C6C00E}"/>
              </a:ext>
            </a:extLst>
          </p:cNvPr>
          <p:cNvSpPr/>
          <p:nvPr/>
        </p:nvSpPr>
        <p:spPr>
          <a:xfrm>
            <a:off x="7785442" y="-201627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128;p45">
            <a:extLst>
              <a:ext uri="{FF2B5EF4-FFF2-40B4-BE49-F238E27FC236}">
                <a16:creationId xmlns:a16="http://schemas.microsoft.com/office/drawing/2014/main" id="{E1FE9DEB-B232-4336-4E9B-BBE3E754F888}"/>
              </a:ext>
            </a:extLst>
          </p:cNvPr>
          <p:cNvSpPr/>
          <p:nvPr/>
        </p:nvSpPr>
        <p:spPr>
          <a:xfrm>
            <a:off x="8536827" y="408161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667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120;p45">
            <a:extLst>
              <a:ext uri="{FF2B5EF4-FFF2-40B4-BE49-F238E27FC236}">
                <a16:creationId xmlns:a16="http://schemas.microsoft.com/office/drawing/2014/main" id="{88F36A5B-1EB1-81AF-9E15-73719AE5F0FF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1;p45">
            <a:extLst>
              <a:ext uri="{FF2B5EF4-FFF2-40B4-BE49-F238E27FC236}">
                <a16:creationId xmlns:a16="http://schemas.microsoft.com/office/drawing/2014/main" id="{B1EC5395-F775-14EE-E836-31D8ECE4648F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122;p45">
            <a:extLst>
              <a:ext uri="{FF2B5EF4-FFF2-40B4-BE49-F238E27FC236}">
                <a16:creationId xmlns:a16="http://schemas.microsoft.com/office/drawing/2014/main" id="{8F8F155A-60AC-4BDE-BCEF-943E8C45CCFC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1123;p45">
            <a:extLst>
              <a:ext uri="{FF2B5EF4-FFF2-40B4-BE49-F238E27FC236}">
                <a16:creationId xmlns:a16="http://schemas.microsoft.com/office/drawing/2014/main" id="{3E9DFE81-D9A7-E91A-5324-70DB07A6F578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4;p45">
            <a:extLst>
              <a:ext uri="{FF2B5EF4-FFF2-40B4-BE49-F238E27FC236}">
                <a16:creationId xmlns:a16="http://schemas.microsoft.com/office/drawing/2014/main" id="{327A5784-14FF-9E58-6408-6983497B291F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5;p45">
            <a:extLst>
              <a:ext uri="{FF2B5EF4-FFF2-40B4-BE49-F238E27FC236}">
                <a16:creationId xmlns:a16="http://schemas.microsoft.com/office/drawing/2014/main" id="{14AFCB53-9CD9-916C-EFDF-4DF3F7B1DD32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6;p45">
            <a:extLst>
              <a:ext uri="{FF2B5EF4-FFF2-40B4-BE49-F238E27FC236}">
                <a16:creationId xmlns:a16="http://schemas.microsoft.com/office/drawing/2014/main" id="{2C3D8264-D286-0051-E9ED-C1CD3A46B1E0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7;p45">
            <a:extLst>
              <a:ext uri="{FF2B5EF4-FFF2-40B4-BE49-F238E27FC236}">
                <a16:creationId xmlns:a16="http://schemas.microsoft.com/office/drawing/2014/main" id="{C0A60D82-3BBB-B0CC-5148-FC82F7654341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28;p45">
            <a:extLst>
              <a:ext uri="{FF2B5EF4-FFF2-40B4-BE49-F238E27FC236}">
                <a16:creationId xmlns:a16="http://schemas.microsoft.com/office/drawing/2014/main" id="{6DC89288-4153-F9CD-CC13-3D3F75FCCC83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85624" y="464013"/>
            <a:ext cx="6274169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Jumble" panose="02000503000000020004" pitchFamily="2" charset="0"/>
              </a:rPr>
              <a:t>FOOD WASTE IN SOUTH-EAST ASIA</a:t>
            </a:r>
            <a:endParaRPr sz="28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" y="1158775"/>
            <a:ext cx="7819697" cy="3737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4846233"/>
            <a:ext cx="5065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UNEP Food Waste Index Report, 2021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78481" y="392575"/>
            <a:ext cx="5787241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Jumble" panose="02000503000000020004" pitchFamily="2" charset="0"/>
              </a:rPr>
              <a:t>SOUTH-EAST ASIA POPULATION</a:t>
            </a:r>
            <a:endParaRPr sz="28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8775"/>
            <a:ext cx="6337739" cy="39847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32330" y="3474781"/>
            <a:ext cx="4814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</a:br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United Nations, Department of 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Economic and Social Affairs, </a:t>
            </a:r>
          </a:p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Population Division (2018).</a:t>
            </a:r>
            <a:endParaRPr lang="en-PH" dirty="0">
              <a:solidFill>
                <a:schemeClr val="bg2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2" name="Google Shape;11120;p45">
            <a:extLst>
              <a:ext uri="{FF2B5EF4-FFF2-40B4-BE49-F238E27FC236}">
                <a16:creationId xmlns:a16="http://schemas.microsoft.com/office/drawing/2014/main" id="{36BB5A6B-E928-3F4F-0A37-6275A5450A0E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121;p45">
            <a:extLst>
              <a:ext uri="{FF2B5EF4-FFF2-40B4-BE49-F238E27FC236}">
                <a16:creationId xmlns:a16="http://schemas.microsoft.com/office/drawing/2014/main" id="{06BBBAE0-7067-38CB-4636-109380E3F761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2;p45">
            <a:extLst>
              <a:ext uri="{FF2B5EF4-FFF2-40B4-BE49-F238E27FC236}">
                <a16:creationId xmlns:a16="http://schemas.microsoft.com/office/drawing/2014/main" id="{6698FA49-7986-5EBC-B4DF-1AFEA1232CC8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11123;p45">
            <a:extLst>
              <a:ext uri="{FF2B5EF4-FFF2-40B4-BE49-F238E27FC236}">
                <a16:creationId xmlns:a16="http://schemas.microsoft.com/office/drawing/2014/main" id="{2612EAF6-AB02-65A7-83CC-4C4208F3B112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4;p45">
            <a:extLst>
              <a:ext uri="{FF2B5EF4-FFF2-40B4-BE49-F238E27FC236}">
                <a16:creationId xmlns:a16="http://schemas.microsoft.com/office/drawing/2014/main" id="{88FBB420-6D22-75C8-44F6-C5FB4D5F8453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5;p45">
            <a:extLst>
              <a:ext uri="{FF2B5EF4-FFF2-40B4-BE49-F238E27FC236}">
                <a16:creationId xmlns:a16="http://schemas.microsoft.com/office/drawing/2014/main" id="{57A8D0C4-6808-CABF-D060-93955C17EA78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6;p45">
            <a:extLst>
              <a:ext uri="{FF2B5EF4-FFF2-40B4-BE49-F238E27FC236}">
                <a16:creationId xmlns:a16="http://schemas.microsoft.com/office/drawing/2014/main" id="{5409D3EC-6C52-468E-60C6-050214A30917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27;p45">
            <a:extLst>
              <a:ext uri="{FF2B5EF4-FFF2-40B4-BE49-F238E27FC236}">
                <a16:creationId xmlns:a16="http://schemas.microsoft.com/office/drawing/2014/main" id="{7EAD7ADD-656D-5119-52F1-CD0EA9ECD611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128;p45">
            <a:extLst>
              <a:ext uri="{FF2B5EF4-FFF2-40B4-BE49-F238E27FC236}">
                <a16:creationId xmlns:a16="http://schemas.microsoft.com/office/drawing/2014/main" id="{5425FB77-21FA-C442-C4B9-6BE710E56568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42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120;p45">
            <a:extLst>
              <a:ext uri="{FF2B5EF4-FFF2-40B4-BE49-F238E27FC236}">
                <a16:creationId xmlns:a16="http://schemas.microsoft.com/office/drawing/2014/main" id="{D5C342BF-A756-32F9-EBDE-F8E10D2E3DCC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1;p45">
            <a:extLst>
              <a:ext uri="{FF2B5EF4-FFF2-40B4-BE49-F238E27FC236}">
                <a16:creationId xmlns:a16="http://schemas.microsoft.com/office/drawing/2014/main" id="{EFB4D88B-286B-C61F-F430-D6C2B8824CCF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122;p45">
            <a:extLst>
              <a:ext uri="{FF2B5EF4-FFF2-40B4-BE49-F238E27FC236}">
                <a16:creationId xmlns:a16="http://schemas.microsoft.com/office/drawing/2014/main" id="{FC684790-70D1-E513-E2A9-47012E590959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1123;p45">
            <a:extLst>
              <a:ext uri="{FF2B5EF4-FFF2-40B4-BE49-F238E27FC236}">
                <a16:creationId xmlns:a16="http://schemas.microsoft.com/office/drawing/2014/main" id="{44EE7812-DF7F-B244-606A-8487D72C0CE1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4;p45">
            <a:extLst>
              <a:ext uri="{FF2B5EF4-FFF2-40B4-BE49-F238E27FC236}">
                <a16:creationId xmlns:a16="http://schemas.microsoft.com/office/drawing/2014/main" id="{E9D8549D-343E-69BE-481A-AB9734885466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5;p45">
            <a:extLst>
              <a:ext uri="{FF2B5EF4-FFF2-40B4-BE49-F238E27FC236}">
                <a16:creationId xmlns:a16="http://schemas.microsoft.com/office/drawing/2014/main" id="{26E4B657-9051-4E7B-B4FF-02D9A22F64F6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6;p45">
            <a:extLst>
              <a:ext uri="{FF2B5EF4-FFF2-40B4-BE49-F238E27FC236}">
                <a16:creationId xmlns:a16="http://schemas.microsoft.com/office/drawing/2014/main" id="{E39FF6DF-AC9C-7D64-0F13-EE5FACE37009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7;p45">
            <a:extLst>
              <a:ext uri="{FF2B5EF4-FFF2-40B4-BE49-F238E27FC236}">
                <a16:creationId xmlns:a16="http://schemas.microsoft.com/office/drawing/2014/main" id="{CB6725DF-2950-7489-460A-642184B5C7CD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28;p45">
            <a:extLst>
              <a:ext uri="{FF2B5EF4-FFF2-40B4-BE49-F238E27FC236}">
                <a16:creationId xmlns:a16="http://schemas.microsoft.com/office/drawing/2014/main" id="{7402A36A-15CD-B54F-E334-F7923F6FECE7}"/>
              </a:ext>
            </a:extLst>
          </p:cNvPr>
          <p:cNvSpPr/>
          <p:nvPr/>
        </p:nvSpPr>
        <p:spPr>
          <a:xfrm>
            <a:off x="8559851" y="526580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18562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Jumble" panose="02000503000000020004" pitchFamily="2" charset="0"/>
              </a:rPr>
              <a:t>GLOBAL HUNGER INDEX</a:t>
            </a:r>
            <a:endParaRPr sz="28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65" y="1158775"/>
            <a:ext cx="5809035" cy="3705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621" y="4636500"/>
            <a:ext cx="4814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PH" dirty="0"/>
            </a:br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GLOBAL HUNGER INDEX SCORES BY 2021 GHI RANK</a:t>
            </a:r>
          </a:p>
        </p:txBody>
      </p:sp>
    </p:spTree>
    <p:extLst>
      <p:ext uri="{BB962C8B-B14F-4D97-AF65-F5344CB8AC3E}">
        <p14:creationId xmlns:p14="http://schemas.microsoft.com/office/powerpoint/2010/main" val="16208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07056" y="442581"/>
            <a:ext cx="5639077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800" dirty="0">
                <a:latin typeface="Jumble" panose="02000503000000020004" pitchFamily="2" charset="0"/>
              </a:rPr>
              <a:t>CORRELATION MATRIX</a:t>
            </a:r>
            <a:endParaRPr sz="28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78" y="1123720"/>
            <a:ext cx="5821448" cy="3902556"/>
          </a:xfrm>
          <a:prstGeom prst="rect">
            <a:avLst/>
          </a:prstGeom>
        </p:spPr>
      </p:pic>
      <p:sp>
        <p:nvSpPr>
          <p:cNvPr id="20" name="Google Shape;11120;p45">
            <a:extLst>
              <a:ext uri="{FF2B5EF4-FFF2-40B4-BE49-F238E27FC236}">
                <a16:creationId xmlns:a16="http://schemas.microsoft.com/office/drawing/2014/main" id="{BDD85378-3F73-842B-5EF8-EEE95DA29208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21;p45">
            <a:extLst>
              <a:ext uri="{FF2B5EF4-FFF2-40B4-BE49-F238E27FC236}">
                <a16:creationId xmlns:a16="http://schemas.microsoft.com/office/drawing/2014/main" id="{F3E2341F-F2E0-9F89-0A7A-FA3C90942F26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2;p45">
            <a:extLst>
              <a:ext uri="{FF2B5EF4-FFF2-40B4-BE49-F238E27FC236}">
                <a16:creationId xmlns:a16="http://schemas.microsoft.com/office/drawing/2014/main" id="{2E83CA06-505E-E5FB-0107-6293EA1FDA1F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123;p45">
            <a:extLst>
              <a:ext uri="{FF2B5EF4-FFF2-40B4-BE49-F238E27FC236}">
                <a16:creationId xmlns:a16="http://schemas.microsoft.com/office/drawing/2014/main" id="{A837995F-7400-7E67-B65C-77F34501B996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4;p45">
            <a:extLst>
              <a:ext uri="{FF2B5EF4-FFF2-40B4-BE49-F238E27FC236}">
                <a16:creationId xmlns:a16="http://schemas.microsoft.com/office/drawing/2014/main" id="{58DA7418-58EE-5E15-DC76-86BC14166119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5;p45">
            <a:extLst>
              <a:ext uri="{FF2B5EF4-FFF2-40B4-BE49-F238E27FC236}">
                <a16:creationId xmlns:a16="http://schemas.microsoft.com/office/drawing/2014/main" id="{118119AB-8647-19B1-5DF7-5306BFFCB07C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6;p45">
            <a:extLst>
              <a:ext uri="{FF2B5EF4-FFF2-40B4-BE49-F238E27FC236}">
                <a16:creationId xmlns:a16="http://schemas.microsoft.com/office/drawing/2014/main" id="{DDFB2DBC-43A9-72BF-0ADE-E2140EEF0975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7;p45">
            <a:extLst>
              <a:ext uri="{FF2B5EF4-FFF2-40B4-BE49-F238E27FC236}">
                <a16:creationId xmlns:a16="http://schemas.microsoft.com/office/drawing/2014/main" id="{D3909F1A-DECD-616A-6B90-3BAD0F500E69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8;p45">
            <a:extLst>
              <a:ext uri="{FF2B5EF4-FFF2-40B4-BE49-F238E27FC236}">
                <a16:creationId xmlns:a16="http://schemas.microsoft.com/office/drawing/2014/main" id="{6771EAC6-1357-6732-9452-D79631E6A7C8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280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0" y="364000"/>
            <a:ext cx="6922294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Jumble" panose="02000503000000020004" pitchFamily="2" charset="0"/>
              </a:rPr>
              <a:t>RELATIONSHIP OF POPULATION AND HOUSEHOLD</a:t>
            </a:r>
            <a:endParaRPr sz="22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824" y="1244362"/>
            <a:ext cx="4250852" cy="3759991"/>
          </a:xfrm>
          <a:prstGeom prst="rect">
            <a:avLst/>
          </a:prstGeom>
        </p:spPr>
      </p:pic>
      <p:sp>
        <p:nvSpPr>
          <p:cNvPr id="20" name="Google Shape;11120;p45">
            <a:extLst>
              <a:ext uri="{FF2B5EF4-FFF2-40B4-BE49-F238E27FC236}">
                <a16:creationId xmlns:a16="http://schemas.microsoft.com/office/drawing/2014/main" id="{B70E70FD-AA87-A680-242B-DC4C368AA091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21;p45">
            <a:extLst>
              <a:ext uri="{FF2B5EF4-FFF2-40B4-BE49-F238E27FC236}">
                <a16:creationId xmlns:a16="http://schemas.microsoft.com/office/drawing/2014/main" id="{F19C1443-FC31-DD1E-D8F3-D427DF564B0E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2;p45">
            <a:extLst>
              <a:ext uri="{FF2B5EF4-FFF2-40B4-BE49-F238E27FC236}">
                <a16:creationId xmlns:a16="http://schemas.microsoft.com/office/drawing/2014/main" id="{683FB488-F240-F3FE-E7B8-F36ABA9FE128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123;p45">
            <a:extLst>
              <a:ext uri="{FF2B5EF4-FFF2-40B4-BE49-F238E27FC236}">
                <a16:creationId xmlns:a16="http://schemas.microsoft.com/office/drawing/2014/main" id="{E0AA2849-5D12-4C18-6044-449C74C31FDD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4;p45">
            <a:extLst>
              <a:ext uri="{FF2B5EF4-FFF2-40B4-BE49-F238E27FC236}">
                <a16:creationId xmlns:a16="http://schemas.microsoft.com/office/drawing/2014/main" id="{13AA5293-D862-6EF1-8CFB-5CF16B0A13AF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5;p45">
            <a:extLst>
              <a:ext uri="{FF2B5EF4-FFF2-40B4-BE49-F238E27FC236}">
                <a16:creationId xmlns:a16="http://schemas.microsoft.com/office/drawing/2014/main" id="{6F72F453-BB76-AA5A-918B-8111C8057CCC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6;p45">
            <a:extLst>
              <a:ext uri="{FF2B5EF4-FFF2-40B4-BE49-F238E27FC236}">
                <a16:creationId xmlns:a16="http://schemas.microsoft.com/office/drawing/2014/main" id="{5B034DC6-A011-657F-6F69-53B3D3251226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7;p45">
            <a:extLst>
              <a:ext uri="{FF2B5EF4-FFF2-40B4-BE49-F238E27FC236}">
                <a16:creationId xmlns:a16="http://schemas.microsoft.com/office/drawing/2014/main" id="{0BF87C25-DAC8-9516-0B65-1D2CE1B6DCBA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8;p45">
            <a:extLst>
              <a:ext uri="{FF2B5EF4-FFF2-40B4-BE49-F238E27FC236}">
                <a16:creationId xmlns:a16="http://schemas.microsoft.com/office/drawing/2014/main" id="{099031F7-68BD-8D21-8DF1-67AD8F0CBEFF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51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57062" y="421150"/>
            <a:ext cx="5639077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Jumble" panose="02000503000000020004" pitchFamily="2" charset="0"/>
              </a:rPr>
              <a:t>RELATIONSHIP OF POPULATION AND FOOD SERVICE</a:t>
            </a:r>
            <a:endParaRPr sz="22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03" y="977238"/>
            <a:ext cx="4700054" cy="4166262"/>
          </a:xfrm>
          <a:prstGeom prst="rect">
            <a:avLst/>
          </a:prstGeom>
        </p:spPr>
      </p:pic>
      <p:sp>
        <p:nvSpPr>
          <p:cNvPr id="20" name="Google Shape;11120;p45">
            <a:extLst>
              <a:ext uri="{FF2B5EF4-FFF2-40B4-BE49-F238E27FC236}">
                <a16:creationId xmlns:a16="http://schemas.microsoft.com/office/drawing/2014/main" id="{6343A53F-FF1B-96AB-B406-D1596A839A0A}"/>
              </a:ext>
            </a:extLst>
          </p:cNvPr>
          <p:cNvSpPr/>
          <p:nvPr/>
        </p:nvSpPr>
        <p:spPr>
          <a:xfrm>
            <a:off x="401186" y="3061074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21;p45">
            <a:extLst>
              <a:ext uri="{FF2B5EF4-FFF2-40B4-BE49-F238E27FC236}">
                <a16:creationId xmlns:a16="http://schemas.microsoft.com/office/drawing/2014/main" id="{2B4915E7-4FF5-610A-5A6D-FE8E1CD15CB3}"/>
              </a:ext>
            </a:extLst>
          </p:cNvPr>
          <p:cNvSpPr/>
          <p:nvPr/>
        </p:nvSpPr>
        <p:spPr>
          <a:xfrm>
            <a:off x="-523337" y="3393154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2;p45">
            <a:extLst>
              <a:ext uri="{FF2B5EF4-FFF2-40B4-BE49-F238E27FC236}">
                <a16:creationId xmlns:a16="http://schemas.microsoft.com/office/drawing/2014/main" id="{8FC7550A-E866-7F5F-32EC-96A8DF0AA81F}"/>
              </a:ext>
            </a:extLst>
          </p:cNvPr>
          <p:cNvSpPr/>
          <p:nvPr/>
        </p:nvSpPr>
        <p:spPr>
          <a:xfrm>
            <a:off x="-356835" y="2858006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123;p45">
            <a:extLst>
              <a:ext uri="{FF2B5EF4-FFF2-40B4-BE49-F238E27FC236}">
                <a16:creationId xmlns:a16="http://schemas.microsoft.com/office/drawing/2014/main" id="{20B3F35F-0F92-972B-25D6-9B0C02BE58E7}"/>
              </a:ext>
            </a:extLst>
          </p:cNvPr>
          <p:cNvSpPr/>
          <p:nvPr/>
        </p:nvSpPr>
        <p:spPr>
          <a:xfrm>
            <a:off x="866808" y="3699524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4;p45">
            <a:extLst>
              <a:ext uri="{FF2B5EF4-FFF2-40B4-BE49-F238E27FC236}">
                <a16:creationId xmlns:a16="http://schemas.microsoft.com/office/drawing/2014/main" id="{8728EC73-DF25-7E4C-2A87-302F3661B80E}"/>
              </a:ext>
            </a:extLst>
          </p:cNvPr>
          <p:cNvSpPr/>
          <p:nvPr/>
        </p:nvSpPr>
        <p:spPr>
          <a:xfrm>
            <a:off x="-275721" y="3573668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5;p45">
            <a:extLst>
              <a:ext uri="{FF2B5EF4-FFF2-40B4-BE49-F238E27FC236}">
                <a16:creationId xmlns:a16="http://schemas.microsoft.com/office/drawing/2014/main" id="{47106AD4-1836-B8E3-4657-027AD00D0CE6}"/>
              </a:ext>
            </a:extLst>
          </p:cNvPr>
          <p:cNvSpPr/>
          <p:nvPr/>
        </p:nvSpPr>
        <p:spPr>
          <a:xfrm>
            <a:off x="-111583" y="4550620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6;p45">
            <a:extLst>
              <a:ext uri="{FF2B5EF4-FFF2-40B4-BE49-F238E27FC236}">
                <a16:creationId xmlns:a16="http://schemas.microsoft.com/office/drawing/2014/main" id="{E1FD3225-5A8D-3884-D70B-9F6AE17B17AC}"/>
              </a:ext>
            </a:extLst>
          </p:cNvPr>
          <p:cNvSpPr/>
          <p:nvPr/>
        </p:nvSpPr>
        <p:spPr>
          <a:xfrm>
            <a:off x="772776" y="3125171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7;p45">
            <a:extLst>
              <a:ext uri="{FF2B5EF4-FFF2-40B4-BE49-F238E27FC236}">
                <a16:creationId xmlns:a16="http://schemas.microsoft.com/office/drawing/2014/main" id="{EB420C2D-4956-5598-A07F-A3F2C89858BF}"/>
              </a:ext>
            </a:extLst>
          </p:cNvPr>
          <p:cNvSpPr/>
          <p:nvPr/>
        </p:nvSpPr>
        <p:spPr>
          <a:xfrm>
            <a:off x="131290" y="3120990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8;p45">
            <a:extLst>
              <a:ext uri="{FF2B5EF4-FFF2-40B4-BE49-F238E27FC236}">
                <a16:creationId xmlns:a16="http://schemas.microsoft.com/office/drawing/2014/main" id="{A03B7F53-D72F-6933-06E6-D631B0795025}"/>
              </a:ext>
            </a:extLst>
          </p:cNvPr>
          <p:cNvSpPr/>
          <p:nvPr/>
        </p:nvSpPr>
        <p:spPr>
          <a:xfrm>
            <a:off x="882675" y="3730778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85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0" y="392575"/>
            <a:ext cx="6510501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Jumble" panose="02000503000000020004" pitchFamily="2" charset="0"/>
              </a:rPr>
              <a:t>RELATIONSHIP OF POPULATION AND RETAIL</a:t>
            </a:r>
            <a:endParaRPr sz="24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91" y="944041"/>
            <a:ext cx="4495510" cy="4293717"/>
          </a:xfrm>
          <a:prstGeom prst="rect">
            <a:avLst/>
          </a:prstGeom>
        </p:spPr>
      </p:pic>
      <p:sp>
        <p:nvSpPr>
          <p:cNvPr id="20" name="Google Shape;11120;p45">
            <a:extLst>
              <a:ext uri="{FF2B5EF4-FFF2-40B4-BE49-F238E27FC236}">
                <a16:creationId xmlns:a16="http://schemas.microsoft.com/office/drawing/2014/main" id="{3B61E903-2382-1DA7-0520-C2956A0EBBAB}"/>
              </a:ext>
            </a:extLst>
          </p:cNvPr>
          <p:cNvSpPr/>
          <p:nvPr/>
        </p:nvSpPr>
        <p:spPr>
          <a:xfrm>
            <a:off x="437826" y="2926952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121;p45">
            <a:extLst>
              <a:ext uri="{FF2B5EF4-FFF2-40B4-BE49-F238E27FC236}">
                <a16:creationId xmlns:a16="http://schemas.microsoft.com/office/drawing/2014/main" id="{47E54359-450C-89D6-19C5-66F9EEAA4638}"/>
              </a:ext>
            </a:extLst>
          </p:cNvPr>
          <p:cNvSpPr/>
          <p:nvPr/>
        </p:nvSpPr>
        <p:spPr>
          <a:xfrm>
            <a:off x="-486697" y="3259032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2;p45">
            <a:extLst>
              <a:ext uri="{FF2B5EF4-FFF2-40B4-BE49-F238E27FC236}">
                <a16:creationId xmlns:a16="http://schemas.microsoft.com/office/drawing/2014/main" id="{566E80F9-1C6E-DC0D-4D8D-5CACBCA51307}"/>
              </a:ext>
            </a:extLst>
          </p:cNvPr>
          <p:cNvSpPr/>
          <p:nvPr/>
        </p:nvSpPr>
        <p:spPr>
          <a:xfrm>
            <a:off x="-320195" y="2723884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123;p45">
            <a:extLst>
              <a:ext uri="{FF2B5EF4-FFF2-40B4-BE49-F238E27FC236}">
                <a16:creationId xmlns:a16="http://schemas.microsoft.com/office/drawing/2014/main" id="{313471E7-8479-3A08-E74A-E1F5B25A53F6}"/>
              </a:ext>
            </a:extLst>
          </p:cNvPr>
          <p:cNvSpPr/>
          <p:nvPr/>
        </p:nvSpPr>
        <p:spPr>
          <a:xfrm>
            <a:off x="903448" y="3565402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4;p45">
            <a:extLst>
              <a:ext uri="{FF2B5EF4-FFF2-40B4-BE49-F238E27FC236}">
                <a16:creationId xmlns:a16="http://schemas.microsoft.com/office/drawing/2014/main" id="{AB891689-B63C-B769-DE4A-86A23CD6B220}"/>
              </a:ext>
            </a:extLst>
          </p:cNvPr>
          <p:cNvSpPr/>
          <p:nvPr/>
        </p:nvSpPr>
        <p:spPr>
          <a:xfrm>
            <a:off x="-239081" y="3439546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5;p45">
            <a:extLst>
              <a:ext uri="{FF2B5EF4-FFF2-40B4-BE49-F238E27FC236}">
                <a16:creationId xmlns:a16="http://schemas.microsoft.com/office/drawing/2014/main" id="{D2414EC4-E253-F188-C30C-87E13657BF5F}"/>
              </a:ext>
            </a:extLst>
          </p:cNvPr>
          <p:cNvSpPr/>
          <p:nvPr/>
        </p:nvSpPr>
        <p:spPr>
          <a:xfrm>
            <a:off x="-74943" y="4416498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6;p45">
            <a:extLst>
              <a:ext uri="{FF2B5EF4-FFF2-40B4-BE49-F238E27FC236}">
                <a16:creationId xmlns:a16="http://schemas.microsoft.com/office/drawing/2014/main" id="{BBA645E7-8650-AB7B-A06B-74442F8840C5}"/>
              </a:ext>
            </a:extLst>
          </p:cNvPr>
          <p:cNvSpPr/>
          <p:nvPr/>
        </p:nvSpPr>
        <p:spPr>
          <a:xfrm>
            <a:off x="809416" y="2991049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7;p45">
            <a:extLst>
              <a:ext uri="{FF2B5EF4-FFF2-40B4-BE49-F238E27FC236}">
                <a16:creationId xmlns:a16="http://schemas.microsoft.com/office/drawing/2014/main" id="{0E23CE9C-C25E-A618-415D-399B88FC35D5}"/>
              </a:ext>
            </a:extLst>
          </p:cNvPr>
          <p:cNvSpPr/>
          <p:nvPr/>
        </p:nvSpPr>
        <p:spPr>
          <a:xfrm>
            <a:off x="167930" y="2986868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8;p45">
            <a:extLst>
              <a:ext uri="{FF2B5EF4-FFF2-40B4-BE49-F238E27FC236}">
                <a16:creationId xmlns:a16="http://schemas.microsoft.com/office/drawing/2014/main" id="{D27CA265-1B8A-E376-F843-4039F86D07ED}"/>
              </a:ext>
            </a:extLst>
          </p:cNvPr>
          <p:cNvSpPr/>
          <p:nvPr/>
        </p:nvSpPr>
        <p:spPr>
          <a:xfrm>
            <a:off x="919315" y="3596656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26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815;p46">
            <a:extLst>
              <a:ext uri="{FF2B5EF4-FFF2-40B4-BE49-F238E27FC236}">
                <a16:creationId xmlns:a16="http://schemas.microsoft.com/office/drawing/2014/main" id="{43B007DB-61F0-3737-1C4B-D7D33F8C1427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7447839" y="-571831"/>
            <a:ext cx="2224797" cy="19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0" dirty="0">
                <a:effectLst/>
                <a:latin typeface="Pirate of the Seaside Bubbles" pitchFamily="2" charset="0"/>
                <a:ea typeface="UD Digi Kyokasho NP-B" panose="02020700000000000000" pitchFamily="18" charset="-128"/>
                <a:cs typeface="Times New Roman" panose="02020603050405020304" pitchFamily="18" charset="0"/>
              </a:rPr>
              <a:t>Expected  Output</a:t>
            </a:r>
            <a:endParaRPr lang="en-PH" sz="4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6" name="Google Shape;815;p46">
            <a:extLst>
              <a:ext uri="{FF2B5EF4-FFF2-40B4-BE49-F238E27FC236}">
                <a16:creationId xmlns:a16="http://schemas.microsoft.com/office/drawing/2014/main" id="{E0EDDFB1-EFCA-B70B-7327-9100C1C5EA9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-718759" y="3909361"/>
            <a:ext cx="2318271" cy="168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88B2C-E0C4-F4EF-E810-9C276D1CFF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3066" y="2810179"/>
            <a:ext cx="1544514" cy="1464331"/>
          </a:xfrm>
          <a:prstGeom prst="rect">
            <a:avLst/>
          </a:prstGeom>
        </p:spPr>
      </p:pic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132;p59">
            <a:extLst>
              <a:ext uri="{FF2B5EF4-FFF2-40B4-BE49-F238E27FC236}">
                <a16:creationId xmlns:a16="http://schemas.microsoft.com/office/drawing/2014/main" id="{0C1A7CDE-8D5C-7095-D97F-44010D487F9E}"/>
              </a:ext>
            </a:extLst>
          </p:cNvPr>
          <p:cNvSpPr/>
          <p:nvPr/>
        </p:nvSpPr>
        <p:spPr>
          <a:xfrm>
            <a:off x="2102886" y="2141083"/>
            <a:ext cx="5188048" cy="160593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34;p59">
            <a:extLst>
              <a:ext uri="{FF2B5EF4-FFF2-40B4-BE49-F238E27FC236}">
                <a16:creationId xmlns:a16="http://schemas.microsoft.com/office/drawing/2014/main" id="{40285793-DCB0-2181-D9A4-6A35571D236E}"/>
              </a:ext>
            </a:extLst>
          </p:cNvPr>
          <p:cNvSpPr/>
          <p:nvPr/>
        </p:nvSpPr>
        <p:spPr>
          <a:xfrm>
            <a:off x="2016831" y="2046608"/>
            <a:ext cx="5188048" cy="160593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36;p59">
            <a:extLst>
              <a:ext uri="{FF2B5EF4-FFF2-40B4-BE49-F238E27FC236}">
                <a16:creationId xmlns:a16="http://schemas.microsoft.com/office/drawing/2014/main" id="{8AC6BDA8-8EF8-5235-A8FF-1C83A6C7E6C9}"/>
              </a:ext>
            </a:extLst>
          </p:cNvPr>
          <p:cNvSpPr txBox="1"/>
          <p:nvPr/>
        </p:nvSpPr>
        <p:spPr>
          <a:xfrm>
            <a:off x="2540661" y="2238336"/>
            <a:ext cx="4757160" cy="109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rgbClr val="3F5378"/>
                </a:solidFill>
                <a:latin typeface="Fjalla One" panose="02000506040000020004" pitchFamily="2" charset="0"/>
              </a:rPr>
              <a:t>An action plan for a proper consumption of food  in order to reduce food waste. </a:t>
            </a:r>
          </a:p>
        </p:txBody>
      </p:sp>
      <p:pic>
        <p:nvPicPr>
          <p:cNvPr id="32" name="Picture 2" descr="Ready To Eat Meal Vector Icon Stock Vector - Illustration of dish, easy:  115313698">
            <a:extLst>
              <a:ext uri="{FF2B5EF4-FFF2-40B4-BE49-F238E27FC236}">
                <a16:creationId xmlns:a16="http://schemas.microsoft.com/office/drawing/2014/main" id="{A08C74C7-4A57-87A3-33E0-09AAAD9F0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 b="13912"/>
          <a:stretch/>
        </p:blipFill>
        <p:spPr bwMode="auto">
          <a:xfrm>
            <a:off x="1344414" y="1687378"/>
            <a:ext cx="1176474" cy="9613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949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9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0" dirty="0">
                <a:effectLst/>
                <a:latin typeface="Pirate of the Seaside Bubbles" pitchFamily="2" charset="0"/>
                <a:ea typeface="UD Digi Kyokasho NP-B" panose="02020700000000000000" pitchFamily="18" charset="-128"/>
                <a:cs typeface="Times New Roman" panose="02020603050405020304" pitchFamily="18" charset="0"/>
              </a:rPr>
              <a:t>Expected  Output</a:t>
            </a:r>
            <a:endParaRPr lang="en-PH" sz="4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88B2C-E0C4-F4EF-E810-9C276D1CFF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63066" y="2810179"/>
            <a:ext cx="1544514" cy="1464331"/>
          </a:xfrm>
          <a:prstGeom prst="rect">
            <a:avLst/>
          </a:prstGeom>
        </p:spPr>
      </p:pic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132;p59">
            <a:extLst>
              <a:ext uri="{FF2B5EF4-FFF2-40B4-BE49-F238E27FC236}">
                <a16:creationId xmlns:a16="http://schemas.microsoft.com/office/drawing/2014/main" id="{0C1A7CDE-8D5C-7095-D97F-44010D487F9E}"/>
              </a:ext>
            </a:extLst>
          </p:cNvPr>
          <p:cNvSpPr/>
          <p:nvPr/>
        </p:nvSpPr>
        <p:spPr>
          <a:xfrm>
            <a:off x="2102886" y="2141083"/>
            <a:ext cx="5188048" cy="160593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34;p59">
            <a:extLst>
              <a:ext uri="{FF2B5EF4-FFF2-40B4-BE49-F238E27FC236}">
                <a16:creationId xmlns:a16="http://schemas.microsoft.com/office/drawing/2014/main" id="{40285793-DCB0-2181-D9A4-6A35571D236E}"/>
              </a:ext>
            </a:extLst>
          </p:cNvPr>
          <p:cNvSpPr/>
          <p:nvPr/>
        </p:nvSpPr>
        <p:spPr>
          <a:xfrm>
            <a:off x="2016831" y="2046608"/>
            <a:ext cx="5188048" cy="1605936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36;p59">
            <a:extLst>
              <a:ext uri="{FF2B5EF4-FFF2-40B4-BE49-F238E27FC236}">
                <a16:creationId xmlns:a16="http://schemas.microsoft.com/office/drawing/2014/main" id="{8AC6BDA8-8EF8-5235-A8FF-1C83A6C7E6C9}"/>
              </a:ext>
            </a:extLst>
          </p:cNvPr>
          <p:cNvSpPr txBox="1"/>
          <p:nvPr/>
        </p:nvSpPr>
        <p:spPr>
          <a:xfrm>
            <a:off x="2520888" y="2209192"/>
            <a:ext cx="4757160" cy="109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rgbClr val="3F5378"/>
                </a:solidFill>
                <a:latin typeface="Fjalla One" panose="02000506040000020004" pitchFamily="2" charset="0"/>
              </a:rPr>
              <a:t>A Food donation campaign for the people in need of foods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23CB0-4F28-3478-D838-F35A3174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575" y="-341154"/>
            <a:ext cx="1487399" cy="147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03EBC8-1B2D-9D13-3188-37C119D0B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9644" y="3621014"/>
            <a:ext cx="1542730" cy="1675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29EC3-0D7D-57D7-9E9A-E60A8CE4C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809" t="5670" r="9832" b="8142"/>
          <a:stretch/>
        </p:blipFill>
        <p:spPr>
          <a:xfrm>
            <a:off x="1153809" y="1454675"/>
            <a:ext cx="1324052" cy="126102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67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dirty="0">
                <a:solidFill>
                  <a:schemeClr val="accent5"/>
                </a:solidFill>
                <a:latin typeface="Pirate of the Seaside Bubbles" pitchFamily="2" charset="0"/>
              </a:rPr>
              <a:t>THANK YOU!</a:t>
            </a:r>
            <a:endParaRPr sz="6000" b="0" dirty="0">
              <a:solidFill>
                <a:schemeClr val="accent5"/>
              </a:solidFill>
              <a:latin typeface="Pirate of the Seaside Bubbles" pitchFamily="2" charset="0"/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815;p46">
            <a:extLst>
              <a:ext uri="{FF2B5EF4-FFF2-40B4-BE49-F238E27FC236}">
                <a16:creationId xmlns:a16="http://schemas.microsoft.com/office/drawing/2014/main" id="{744DF85D-FA54-2C5D-5E54-CA87598000E7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-754478" y="3794936"/>
            <a:ext cx="2318271" cy="168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15;p46">
            <a:extLst>
              <a:ext uri="{FF2B5EF4-FFF2-40B4-BE49-F238E27FC236}">
                <a16:creationId xmlns:a16="http://schemas.microsoft.com/office/drawing/2014/main" id="{48942C0C-7B2C-EC49-3233-3C5CA17C781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7489409" y="-152717"/>
            <a:ext cx="2318271" cy="168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100" name="Picture 4" descr="Myrna Salazar collects pagpag at Joe’s Junk Shop in Payatas. Photo: SCMP Pictur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53" y="389829"/>
            <a:ext cx="5660893" cy="377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04443" y="1183293"/>
            <a:ext cx="1219200" cy="18918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/>
          <p:cNvSpPr txBox="1"/>
          <p:nvPr/>
        </p:nvSpPr>
        <p:spPr>
          <a:xfrm>
            <a:off x="3741683" y="4191963"/>
            <a:ext cx="402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bg1"/>
                </a:solidFill>
                <a:latin typeface="Arvo" panose="020B0604020202020204" charset="0"/>
              </a:rPr>
              <a:t>“ALING MYRNA”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1259" y="4422782"/>
            <a:ext cx="583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 err="1">
                <a:solidFill>
                  <a:schemeClr val="bg1"/>
                </a:solidFill>
                <a:latin typeface="Century" panose="02040604050505020304" pitchFamily="18" charset="0"/>
              </a:rPr>
              <a:t>Aling</a:t>
            </a:r>
            <a:r>
              <a:rPr lang="en-PH" dirty="0">
                <a:solidFill>
                  <a:schemeClr val="bg1"/>
                </a:solidFill>
                <a:latin typeface="Century" panose="02040604050505020304" pitchFamily="18" charset="0"/>
              </a:rPr>
              <a:t> Myrna Salazar collects </a:t>
            </a:r>
            <a:r>
              <a:rPr lang="en-PH" dirty="0" err="1">
                <a:solidFill>
                  <a:schemeClr val="bg1"/>
                </a:solidFill>
                <a:latin typeface="Century" panose="02040604050505020304" pitchFamily="18" charset="0"/>
              </a:rPr>
              <a:t>pagpag</a:t>
            </a:r>
            <a:r>
              <a:rPr lang="en-PH" dirty="0">
                <a:solidFill>
                  <a:schemeClr val="bg1"/>
                </a:solidFill>
                <a:latin typeface="Century" panose="02040604050505020304" pitchFamily="18" charset="0"/>
              </a:rPr>
              <a:t> at Joe’s Junk Shop in </a:t>
            </a:r>
            <a:r>
              <a:rPr lang="en-PH" dirty="0" err="1">
                <a:solidFill>
                  <a:schemeClr val="bg1"/>
                </a:solidFill>
                <a:latin typeface="Century" panose="02040604050505020304" pitchFamily="18" charset="0"/>
              </a:rPr>
              <a:t>Payatas</a:t>
            </a:r>
            <a:r>
              <a:rPr lang="en-PH" dirty="0">
                <a:solidFill>
                  <a:schemeClr val="bg1"/>
                </a:solidFill>
                <a:latin typeface="Century" panose="02040604050505020304" pitchFamily="18" charset="0"/>
              </a:rPr>
              <a:t> Quezon, Philippines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7788" y="4848541"/>
            <a:ext cx="3846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Photo: SCMP Pictures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4720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1120;p45">
            <a:extLst>
              <a:ext uri="{FF2B5EF4-FFF2-40B4-BE49-F238E27FC236}">
                <a16:creationId xmlns:a16="http://schemas.microsoft.com/office/drawing/2014/main" id="{DD0CA0E3-F48B-A035-344C-18267B1FD19D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1121;p45">
            <a:extLst>
              <a:ext uri="{FF2B5EF4-FFF2-40B4-BE49-F238E27FC236}">
                <a16:creationId xmlns:a16="http://schemas.microsoft.com/office/drawing/2014/main" id="{3AA4C6CD-D848-EEA4-0E4D-39DEC8B71337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1122;p45">
            <a:extLst>
              <a:ext uri="{FF2B5EF4-FFF2-40B4-BE49-F238E27FC236}">
                <a16:creationId xmlns:a16="http://schemas.microsoft.com/office/drawing/2014/main" id="{51998926-4A86-8EB7-9857-650E295823DD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11123;p45">
            <a:extLst>
              <a:ext uri="{FF2B5EF4-FFF2-40B4-BE49-F238E27FC236}">
                <a16:creationId xmlns:a16="http://schemas.microsoft.com/office/drawing/2014/main" id="{9C19763F-6C6E-3E77-9719-3222E621A32E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1124;p45">
            <a:extLst>
              <a:ext uri="{FF2B5EF4-FFF2-40B4-BE49-F238E27FC236}">
                <a16:creationId xmlns:a16="http://schemas.microsoft.com/office/drawing/2014/main" id="{A9DFEA02-ED4F-E186-01EC-1AFCE6124A31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1125;p45">
            <a:extLst>
              <a:ext uri="{FF2B5EF4-FFF2-40B4-BE49-F238E27FC236}">
                <a16:creationId xmlns:a16="http://schemas.microsoft.com/office/drawing/2014/main" id="{BF557E41-E9A3-B231-5910-339FF95AC536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1126;p45">
            <a:extLst>
              <a:ext uri="{FF2B5EF4-FFF2-40B4-BE49-F238E27FC236}">
                <a16:creationId xmlns:a16="http://schemas.microsoft.com/office/drawing/2014/main" id="{1F218AE5-EBD1-B7BC-BFE9-55047EF5BBAF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1127;p45">
            <a:extLst>
              <a:ext uri="{FF2B5EF4-FFF2-40B4-BE49-F238E27FC236}">
                <a16:creationId xmlns:a16="http://schemas.microsoft.com/office/drawing/2014/main" id="{3CCA90FC-6675-EF6D-8D8A-ED6C72A92AE9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128;p45">
            <a:extLst>
              <a:ext uri="{FF2B5EF4-FFF2-40B4-BE49-F238E27FC236}">
                <a16:creationId xmlns:a16="http://schemas.microsoft.com/office/drawing/2014/main" id="{CE1F7017-37DB-7C7E-13E6-BEDAD4601939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798611" y="368367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400" b="0" dirty="0">
                <a:latin typeface="Pirate of the Seaside Bubbles" pitchFamily="2" charset="0"/>
              </a:rPr>
              <a:t>SDG TARGET</a:t>
            </a:r>
            <a:endParaRPr sz="4400" b="0" dirty="0">
              <a:latin typeface="Pirate of the Seaside Bubbles" pitchFamily="2" charset="0"/>
            </a:endParaRPr>
          </a:p>
        </p:txBody>
      </p:sp>
      <p:sp>
        <p:nvSpPr>
          <p:cNvPr id="287" name="Google Shape;287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88" name="Google Shape;288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753;p43">
            <a:extLst>
              <a:ext uri="{FF2B5EF4-FFF2-40B4-BE49-F238E27FC236}">
                <a16:creationId xmlns:a16="http://schemas.microsoft.com/office/drawing/2014/main" id="{74315DA9-F42D-FDC5-CB3D-DB7D6DBCDD1C}"/>
              </a:ext>
            </a:extLst>
          </p:cNvPr>
          <p:cNvSpPr/>
          <p:nvPr/>
        </p:nvSpPr>
        <p:spPr>
          <a:xfrm>
            <a:off x="670509" y="2030229"/>
            <a:ext cx="1878082" cy="187321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755;p43">
            <a:extLst>
              <a:ext uri="{FF2B5EF4-FFF2-40B4-BE49-F238E27FC236}">
                <a16:creationId xmlns:a16="http://schemas.microsoft.com/office/drawing/2014/main" id="{3FAD186B-1788-8D45-7942-4C0212FC10CF}"/>
              </a:ext>
            </a:extLst>
          </p:cNvPr>
          <p:cNvSpPr/>
          <p:nvPr/>
        </p:nvSpPr>
        <p:spPr>
          <a:xfrm>
            <a:off x="535406" y="1933204"/>
            <a:ext cx="1878082" cy="187321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3" y="1979984"/>
            <a:ext cx="1766427" cy="1766427"/>
          </a:xfrm>
          <a:prstGeom prst="rect">
            <a:avLst/>
          </a:prstGeom>
        </p:spPr>
      </p:pic>
      <p:sp>
        <p:nvSpPr>
          <p:cNvPr id="26" name="Google Shape;2753;p43">
            <a:extLst>
              <a:ext uri="{FF2B5EF4-FFF2-40B4-BE49-F238E27FC236}">
                <a16:creationId xmlns:a16="http://schemas.microsoft.com/office/drawing/2014/main" id="{96CBF424-8A69-FB97-09BC-A19BC799F98A}"/>
              </a:ext>
            </a:extLst>
          </p:cNvPr>
          <p:cNvSpPr/>
          <p:nvPr/>
        </p:nvSpPr>
        <p:spPr>
          <a:xfrm>
            <a:off x="3411104" y="2022668"/>
            <a:ext cx="1878082" cy="187321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55;p43">
            <a:extLst>
              <a:ext uri="{FF2B5EF4-FFF2-40B4-BE49-F238E27FC236}">
                <a16:creationId xmlns:a16="http://schemas.microsoft.com/office/drawing/2014/main" id="{78F4C24D-219A-4CDE-66AF-C9DB33849FA1}"/>
              </a:ext>
            </a:extLst>
          </p:cNvPr>
          <p:cNvSpPr/>
          <p:nvPr/>
        </p:nvSpPr>
        <p:spPr>
          <a:xfrm>
            <a:off x="3276001" y="1925643"/>
            <a:ext cx="1878082" cy="187321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" b="3842"/>
          <a:stretch/>
        </p:blipFill>
        <p:spPr>
          <a:xfrm>
            <a:off x="3341135" y="1983069"/>
            <a:ext cx="1747813" cy="1766427"/>
          </a:xfrm>
          <a:prstGeom prst="rect">
            <a:avLst/>
          </a:prstGeom>
        </p:spPr>
      </p:pic>
      <p:sp>
        <p:nvSpPr>
          <p:cNvPr id="29" name="Google Shape;2753;p43">
            <a:extLst>
              <a:ext uri="{FF2B5EF4-FFF2-40B4-BE49-F238E27FC236}">
                <a16:creationId xmlns:a16="http://schemas.microsoft.com/office/drawing/2014/main" id="{4B7CBDED-ED50-16C0-4CCE-6A21FFC5903C}"/>
              </a:ext>
            </a:extLst>
          </p:cNvPr>
          <p:cNvSpPr/>
          <p:nvPr/>
        </p:nvSpPr>
        <p:spPr>
          <a:xfrm>
            <a:off x="6225877" y="2019583"/>
            <a:ext cx="1878082" cy="187321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755;p43">
            <a:extLst>
              <a:ext uri="{FF2B5EF4-FFF2-40B4-BE49-F238E27FC236}">
                <a16:creationId xmlns:a16="http://schemas.microsoft.com/office/drawing/2014/main" id="{4BBA45CB-FD56-FD9A-639D-E1F92ACCA7DA}"/>
              </a:ext>
            </a:extLst>
          </p:cNvPr>
          <p:cNvSpPr/>
          <p:nvPr/>
        </p:nvSpPr>
        <p:spPr>
          <a:xfrm>
            <a:off x="6090774" y="1922558"/>
            <a:ext cx="1878082" cy="1873218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699" y="1979984"/>
            <a:ext cx="1754047" cy="17664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Carbon Impact of Food Waste: The Problem With What We're NOT Eating |  CLEAR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53" y="0"/>
            <a:ext cx="408904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-111752" y="1336981"/>
            <a:ext cx="489687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en-PH" sz="3600" b="0" dirty="0">
                <a:solidFill>
                  <a:schemeClr val="tx2">
                    <a:lumMod val="50000"/>
                  </a:schemeClr>
                </a:solidFill>
                <a:effectLst/>
                <a:latin typeface="Jumble" panose="02000503000000020004" pitchFamily="2" charset="0"/>
                <a:ea typeface="UD Digi Kyokasho NP-B" panose="02020700000000000000" pitchFamily="18" charset="-128"/>
                <a:cs typeface="DaunPenh" panose="01010101010101010101" pitchFamily="2" charset="0"/>
              </a:rPr>
              <a:t>Greenhouse gas emission from food waste</a:t>
            </a:r>
            <a:endParaRPr lang="en-PH" sz="1600" b="0" dirty="0">
              <a:solidFill>
                <a:schemeClr val="tx2">
                  <a:lumMod val="50000"/>
                </a:schemeClr>
              </a:solidFill>
              <a:effectLst/>
              <a:latin typeface="Jumble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995732" y="2874998"/>
            <a:ext cx="58232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6%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" y="2692553"/>
            <a:ext cx="1867368" cy="1472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027" y="3133245"/>
            <a:ext cx="3080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of greenhouse emission </a:t>
            </a:r>
          </a:p>
          <a:p>
            <a:r>
              <a:rPr lang="en-PH" sz="1800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comes from food waste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7129"/>
            <a:ext cx="5016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Arvo" panose="020B0604020202020204" charset="0"/>
              </a:rPr>
              <a:t>Source: Our World Data, 2018</a:t>
            </a:r>
          </a:p>
          <a:p>
            <a:pPr algn="just"/>
            <a:r>
              <a:rPr lang="en-PH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Arvo" panose="020B0604020202020204" charset="0"/>
              </a:rPr>
              <a:t>One quarter of food emissions comes from the food that is never eaten: 15% of food emissions from food lost in supply chain, and 9% from consumer waste.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1120;p45">
            <a:extLst>
              <a:ext uri="{FF2B5EF4-FFF2-40B4-BE49-F238E27FC236}">
                <a16:creationId xmlns:a16="http://schemas.microsoft.com/office/drawing/2014/main" id="{742F56FE-C0E3-DD36-9F80-0A2783BAF8FB}"/>
              </a:ext>
            </a:extLst>
          </p:cNvPr>
          <p:cNvSpPr/>
          <p:nvPr/>
        </p:nvSpPr>
        <p:spPr>
          <a:xfrm>
            <a:off x="592208" y="2699812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121;p45">
            <a:extLst>
              <a:ext uri="{FF2B5EF4-FFF2-40B4-BE49-F238E27FC236}">
                <a16:creationId xmlns:a16="http://schemas.microsoft.com/office/drawing/2014/main" id="{BBC261D7-8168-2708-4396-331A91958D4F}"/>
              </a:ext>
            </a:extLst>
          </p:cNvPr>
          <p:cNvSpPr/>
          <p:nvPr/>
        </p:nvSpPr>
        <p:spPr>
          <a:xfrm>
            <a:off x="-332315" y="3031892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2;p45">
            <a:extLst>
              <a:ext uri="{FF2B5EF4-FFF2-40B4-BE49-F238E27FC236}">
                <a16:creationId xmlns:a16="http://schemas.microsoft.com/office/drawing/2014/main" id="{A0089526-22FD-5C20-9ED6-68A1B83726E6}"/>
              </a:ext>
            </a:extLst>
          </p:cNvPr>
          <p:cNvSpPr/>
          <p:nvPr/>
        </p:nvSpPr>
        <p:spPr>
          <a:xfrm>
            <a:off x="-165813" y="2496744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123;p45">
            <a:extLst>
              <a:ext uri="{FF2B5EF4-FFF2-40B4-BE49-F238E27FC236}">
                <a16:creationId xmlns:a16="http://schemas.microsoft.com/office/drawing/2014/main" id="{91C714FA-FF7B-CC97-EDD3-7C6F77FF37D8}"/>
              </a:ext>
            </a:extLst>
          </p:cNvPr>
          <p:cNvSpPr/>
          <p:nvPr/>
        </p:nvSpPr>
        <p:spPr>
          <a:xfrm>
            <a:off x="1057830" y="3338262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4;p45">
            <a:extLst>
              <a:ext uri="{FF2B5EF4-FFF2-40B4-BE49-F238E27FC236}">
                <a16:creationId xmlns:a16="http://schemas.microsoft.com/office/drawing/2014/main" id="{728F4DED-2053-F9FE-2E9E-834BC25C05D4}"/>
              </a:ext>
            </a:extLst>
          </p:cNvPr>
          <p:cNvSpPr/>
          <p:nvPr/>
        </p:nvSpPr>
        <p:spPr>
          <a:xfrm>
            <a:off x="-84699" y="3212406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5;p45">
            <a:extLst>
              <a:ext uri="{FF2B5EF4-FFF2-40B4-BE49-F238E27FC236}">
                <a16:creationId xmlns:a16="http://schemas.microsoft.com/office/drawing/2014/main" id="{BAB1E481-6373-9346-B102-A850DF97BE66}"/>
              </a:ext>
            </a:extLst>
          </p:cNvPr>
          <p:cNvSpPr/>
          <p:nvPr/>
        </p:nvSpPr>
        <p:spPr>
          <a:xfrm>
            <a:off x="79439" y="4189358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26;p45">
            <a:extLst>
              <a:ext uri="{FF2B5EF4-FFF2-40B4-BE49-F238E27FC236}">
                <a16:creationId xmlns:a16="http://schemas.microsoft.com/office/drawing/2014/main" id="{2C0F96C9-30B2-5894-4858-D4C4C70DBF4A}"/>
              </a:ext>
            </a:extLst>
          </p:cNvPr>
          <p:cNvSpPr/>
          <p:nvPr/>
        </p:nvSpPr>
        <p:spPr>
          <a:xfrm>
            <a:off x="963798" y="2763909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1127;p45">
            <a:extLst>
              <a:ext uri="{FF2B5EF4-FFF2-40B4-BE49-F238E27FC236}">
                <a16:creationId xmlns:a16="http://schemas.microsoft.com/office/drawing/2014/main" id="{65B96A22-0968-563C-F10B-0363394B8344}"/>
              </a:ext>
            </a:extLst>
          </p:cNvPr>
          <p:cNvSpPr/>
          <p:nvPr/>
        </p:nvSpPr>
        <p:spPr>
          <a:xfrm>
            <a:off x="322312" y="2759728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128;p45">
            <a:extLst>
              <a:ext uri="{FF2B5EF4-FFF2-40B4-BE49-F238E27FC236}">
                <a16:creationId xmlns:a16="http://schemas.microsoft.com/office/drawing/2014/main" id="{DEF8240B-E687-0BCF-77B0-790530424DEA}"/>
              </a:ext>
            </a:extLst>
          </p:cNvPr>
          <p:cNvSpPr/>
          <p:nvPr/>
        </p:nvSpPr>
        <p:spPr>
          <a:xfrm>
            <a:off x="1073697" y="3369516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400" b="0" dirty="0">
                <a:effectLst/>
                <a:latin typeface="Pirate of the Seaside Bubbles" pitchFamily="2" charset="0"/>
                <a:ea typeface="UD Digi Kyokasho NP-B" panose="02020700000000000000" pitchFamily="18" charset="-128"/>
                <a:cs typeface="Times New Roman" panose="02020603050405020304" pitchFamily="18" charset="0"/>
              </a:rPr>
              <a:t>Problem  Statement</a:t>
            </a:r>
            <a:endParaRPr lang="en-PH" sz="44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3132;p59">
            <a:extLst>
              <a:ext uri="{FF2B5EF4-FFF2-40B4-BE49-F238E27FC236}">
                <a16:creationId xmlns:a16="http://schemas.microsoft.com/office/drawing/2014/main" id="{0C1A7CDE-8D5C-7095-D97F-44010D487F9E}"/>
              </a:ext>
            </a:extLst>
          </p:cNvPr>
          <p:cNvSpPr/>
          <p:nvPr/>
        </p:nvSpPr>
        <p:spPr>
          <a:xfrm>
            <a:off x="2201532" y="1529949"/>
            <a:ext cx="6676997" cy="69576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134;p59">
            <a:extLst>
              <a:ext uri="{FF2B5EF4-FFF2-40B4-BE49-F238E27FC236}">
                <a16:creationId xmlns:a16="http://schemas.microsoft.com/office/drawing/2014/main" id="{40285793-DCB0-2181-D9A4-6A35571D236E}"/>
              </a:ext>
            </a:extLst>
          </p:cNvPr>
          <p:cNvSpPr/>
          <p:nvPr/>
        </p:nvSpPr>
        <p:spPr>
          <a:xfrm>
            <a:off x="2115477" y="1435474"/>
            <a:ext cx="6676997" cy="6957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36;p59">
            <a:extLst>
              <a:ext uri="{FF2B5EF4-FFF2-40B4-BE49-F238E27FC236}">
                <a16:creationId xmlns:a16="http://schemas.microsoft.com/office/drawing/2014/main" id="{8AC6BDA8-8EF8-5235-A8FF-1C83A6C7E6C9}"/>
              </a:ext>
            </a:extLst>
          </p:cNvPr>
          <p:cNvSpPr txBox="1"/>
          <p:nvPr/>
        </p:nvSpPr>
        <p:spPr>
          <a:xfrm>
            <a:off x="2453496" y="1499399"/>
            <a:ext cx="6351498" cy="47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PH" sz="2000" b="1" dirty="0">
                <a:solidFill>
                  <a:srgbClr val="3F5378"/>
                </a:solidFill>
                <a:latin typeface="Fjalla One" panose="02000506040000020004" pitchFamily="2" charset="0"/>
                <a:cs typeface="Amatic SC" panose="020B0604020202020204" pitchFamily="2" charset="-79"/>
              </a:rPr>
              <a:t>Ineffective interventions in preventing and minimizing food wastes implemented in Southeast Asia</a:t>
            </a:r>
            <a:endParaRPr lang="en-PH" sz="2000" dirty="0">
              <a:solidFill>
                <a:srgbClr val="3F5378"/>
              </a:solidFill>
              <a:latin typeface="Fjalla One" panose="02000506040000020004" pitchFamily="2" charset="0"/>
              <a:cs typeface="Amatic SC" panose="020B0604020202020204" pitchFamily="2" charset="-79"/>
            </a:endParaRPr>
          </a:p>
        </p:txBody>
      </p:sp>
      <p:sp>
        <p:nvSpPr>
          <p:cNvPr id="42" name="Google Shape;3132;p59">
            <a:extLst>
              <a:ext uri="{FF2B5EF4-FFF2-40B4-BE49-F238E27FC236}">
                <a16:creationId xmlns:a16="http://schemas.microsoft.com/office/drawing/2014/main" id="{03802061-AADB-F6D5-04FE-24E2B7A46CCF}"/>
              </a:ext>
            </a:extLst>
          </p:cNvPr>
          <p:cNvSpPr/>
          <p:nvPr/>
        </p:nvSpPr>
        <p:spPr>
          <a:xfrm>
            <a:off x="2218600" y="2515935"/>
            <a:ext cx="6676997" cy="69576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134;p59">
            <a:extLst>
              <a:ext uri="{FF2B5EF4-FFF2-40B4-BE49-F238E27FC236}">
                <a16:creationId xmlns:a16="http://schemas.microsoft.com/office/drawing/2014/main" id="{CDDE6B3D-0F37-3644-92DF-FBE24E7CED29}"/>
              </a:ext>
            </a:extLst>
          </p:cNvPr>
          <p:cNvSpPr/>
          <p:nvPr/>
        </p:nvSpPr>
        <p:spPr>
          <a:xfrm>
            <a:off x="2132545" y="2421460"/>
            <a:ext cx="6676997" cy="6957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136;p59">
            <a:extLst>
              <a:ext uri="{FF2B5EF4-FFF2-40B4-BE49-F238E27FC236}">
                <a16:creationId xmlns:a16="http://schemas.microsoft.com/office/drawing/2014/main" id="{3DD60B2C-2421-A3E4-5FEE-B017536E0995}"/>
              </a:ext>
            </a:extLst>
          </p:cNvPr>
          <p:cNvSpPr txBox="1"/>
          <p:nvPr/>
        </p:nvSpPr>
        <p:spPr>
          <a:xfrm>
            <a:off x="2563033" y="2496716"/>
            <a:ext cx="6351498" cy="47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solidFill>
                  <a:srgbClr val="3F5378"/>
                </a:solidFill>
                <a:latin typeface="Fjalla One" panose="02000506040000020004" pitchFamily="2" charset="0"/>
                <a:cs typeface="Amatic SC" panose="020B0604020202020204" pitchFamily="2" charset="-79"/>
              </a:rPr>
              <a:t>Lack of knowledge of individual in proper storage of food </a:t>
            </a:r>
          </a:p>
        </p:txBody>
      </p:sp>
      <p:sp>
        <p:nvSpPr>
          <p:cNvPr id="45" name="Google Shape;3139;p59">
            <a:extLst>
              <a:ext uri="{FF2B5EF4-FFF2-40B4-BE49-F238E27FC236}">
                <a16:creationId xmlns:a16="http://schemas.microsoft.com/office/drawing/2014/main" id="{A85CD607-B5C7-BE00-E943-DD61756BA5E0}"/>
              </a:ext>
            </a:extLst>
          </p:cNvPr>
          <p:cNvSpPr/>
          <p:nvPr/>
        </p:nvSpPr>
        <p:spPr>
          <a:xfrm>
            <a:off x="2306348" y="2698112"/>
            <a:ext cx="181671" cy="16843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132;p59">
            <a:extLst>
              <a:ext uri="{FF2B5EF4-FFF2-40B4-BE49-F238E27FC236}">
                <a16:creationId xmlns:a16="http://schemas.microsoft.com/office/drawing/2014/main" id="{8E87D1FA-9089-DFB3-FB26-9BD70C11A4E0}"/>
              </a:ext>
            </a:extLst>
          </p:cNvPr>
          <p:cNvSpPr/>
          <p:nvPr/>
        </p:nvSpPr>
        <p:spPr>
          <a:xfrm>
            <a:off x="2274275" y="3556039"/>
            <a:ext cx="6676997" cy="69576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134;p59">
            <a:extLst>
              <a:ext uri="{FF2B5EF4-FFF2-40B4-BE49-F238E27FC236}">
                <a16:creationId xmlns:a16="http://schemas.microsoft.com/office/drawing/2014/main" id="{8E866E73-7A73-8F69-805E-7ED6AAE4D183}"/>
              </a:ext>
            </a:extLst>
          </p:cNvPr>
          <p:cNvSpPr/>
          <p:nvPr/>
        </p:nvSpPr>
        <p:spPr>
          <a:xfrm>
            <a:off x="2188220" y="3461564"/>
            <a:ext cx="6676997" cy="69576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136;p59">
            <a:extLst>
              <a:ext uri="{FF2B5EF4-FFF2-40B4-BE49-F238E27FC236}">
                <a16:creationId xmlns:a16="http://schemas.microsoft.com/office/drawing/2014/main" id="{8BFB6F11-C3C8-5109-A0BE-3E5479E80801}"/>
              </a:ext>
            </a:extLst>
          </p:cNvPr>
          <p:cNvSpPr txBox="1"/>
          <p:nvPr/>
        </p:nvSpPr>
        <p:spPr>
          <a:xfrm>
            <a:off x="2618708" y="3536820"/>
            <a:ext cx="6351498" cy="476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-US" sz="2000" b="1" dirty="0">
                <a:solidFill>
                  <a:srgbClr val="3F5378"/>
                </a:solidFill>
                <a:latin typeface="Fjalla One" panose="02000506040000020004" pitchFamily="2" charset="0"/>
                <a:cs typeface="Amatic SC" panose="020B0604020202020204" pitchFamily="2" charset="-79"/>
              </a:rPr>
              <a:t>Buying foods that is more than on what they can consume</a:t>
            </a:r>
          </a:p>
        </p:txBody>
      </p:sp>
      <p:sp>
        <p:nvSpPr>
          <p:cNvPr id="54" name="Google Shape;3139;p59">
            <a:extLst>
              <a:ext uri="{FF2B5EF4-FFF2-40B4-BE49-F238E27FC236}">
                <a16:creationId xmlns:a16="http://schemas.microsoft.com/office/drawing/2014/main" id="{99F45665-33DB-A520-3566-E3BD6428EE74}"/>
              </a:ext>
            </a:extLst>
          </p:cNvPr>
          <p:cNvSpPr/>
          <p:nvPr/>
        </p:nvSpPr>
        <p:spPr>
          <a:xfrm>
            <a:off x="2250817" y="1569100"/>
            <a:ext cx="181671" cy="16843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139;p59">
            <a:extLst>
              <a:ext uri="{FF2B5EF4-FFF2-40B4-BE49-F238E27FC236}">
                <a16:creationId xmlns:a16="http://schemas.microsoft.com/office/drawing/2014/main" id="{B43FAFBC-41D5-71EA-A28E-A85E3E6E0D7D}"/>
              </a:ext>
            </a:extLst>
          </p:cNvPr>
          <p:cNvSpPr/>
          <p:nvPr/>
        </p:nvSpPr>
        <p:spPr>
          <a:xfrm>
            <a:off x="2332549" y="3725225"/>
            <a:ext cx="181671" cy="168439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175"/>
            <a:ext cx="9144000" cy="29819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120;p45">
            <a:extLst>
              <a:ext uri="{FF2B5EF4-FFF2-40B4-BE49-F238E27FC236}">
                <a16:creationId xmlns:a16="http://schemas.microsoft.com/office/drawing/2014/main" id="{E1ECB521-8FDD-7E58-2BAF-D600E45D8363}"/>
              </a:ext>
            </a:extLst>
          </p:cNvPr>
          <p:cNvSpPr/>
          <p:nvPr/>
        </p:nvSpPr>
        <p:spPr>
          <a:xfrm>
            <a:off x="8062742" y="-88731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1121;p45">
            <a:extLst>
              <a:ext uri="{FF2B5EF4-FFF2-40B4-BE49-F238E27FC236}">
                <a16:creationId xmlns:a16="http://schemas.microsoft.com/office/drawing/2014/main" id="{D26D915D-A011-9682-568E-340A7687E0B0}"/>
              </a:ext>
            </a:extLst>
          </p:cNvPr>
          <p:cNvSpPr/>
          <p:nvPr/>
        </p:nvSpPr>
        <p:spPr>
          <a:xfrm>
            <a:off x="7138219" y="243349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1122;p45">
            <a:extLst>
              <a:ext uri="{FF2B5EF4-FFF2-40B4-BE49-F238E27FC236}">
                <a16:creationId xmlns:a16="http://schemas.microsoft.com/office/drawing/2014/main" id="{D81126A7-0C38-6C4A-A362-586A5A7D4C0C}"/>
              </a:ext>
            </a:extLst>
          </p:cNvPr>
          <p:cNvSpPr/>
          <p:nvPr/>
        </p:nvSpPr>
        <p:spPr>
          <a:xfrm>
            <a:off x="7304721" y="-291799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11123;p45">
            <a:extLst>
              <a:ext uri="{FF2B5EF4-FFF2-40B4-BE49-F238E27FC236}">
                <a16:creationId xmlns:a16="http://schemas.microsoft.com/office/drawing/2014/main" id="{796DFD64-AC4B-6535-2BCD-5CB7B7FF825A}"/>
              </a:ext>
            </a:extLst>
          </p:cNvPr>
          <p:cNvSpPr/>
          <p:nvPr/>
        </p:nvSpPr>
        <p:spPr>
          <a:xfrm>
            <a:off x="8528364" y="549719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124;p45">
            <a:extLst>
              <a:ext uri="{FF2B5EF4-FFF2-40B4-BE49-F238E27FC236}">
                <a16:creationId xmlns:a16="http://schemas.microsoft.com/office/drawing/2014/main" id="{583D82A3-9A53-D66A-98BB-536EF4E86FA1}"/>
              </a:ext>
            </a:extLst>
          </p:cNvPr>
          <p:cNvSpPr/>
          <p:nvPr/>
        </p:nvSpPr>
        <p:spPr>
          <a:xfrm>
            <a:off x="7385835" y="423863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1125;p45">
            <a:extLst>
              <a:ext uri="{FF2B5EF4-FFF2-40B4-BE49-F238E27FC236}">
                <a16:creationId xmlns:a16="http://schemas.microsoft.com/office/drawing/2014/main" id="{80ABE637-7700-3CCF-9B07-B36A4A409101}"/>
              </a:ext>
            </a:extLst>
          </p:cNvPr>
          <p:cNvSpPr/>
          <p:nvPr/>
        </p:nvSpPr>
        <p:spPr>
          <a:xfrm>
            <a:off x="7549973" y="1400815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1126;p45">
            <a:extLst>
              <a:ext uri="{FF2B5EF4-FFF2-40B4-BE49-F238E27FC236}">
                <a16:creationId xmlns:a16="http://schemas.microsoft.com/office/drawing/2014/main" id="{4BF9B238-5783-1269-D0AB-50DA6500BEDC}"/>
              </a:ext>
            </a:extLst>
          </p:cNvPr>
          <p:cNvSpPr/>
          <p:nvPr/>
        </p:nvSpPr>
        <p:spPr>
          <a:xfrm>
            <a:off x="8434332" y="-24634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127;p45">
            <a:extLst>
              <a:ext uri="{FF2B5EF4-FFF2-40B4-BE49-F238E27FC236}">
                <a16:creationId xmlns:a16="http://schemas.microsoft.com/office/drawing/2014/main" id="{340E4F15-BC31-20B5-9728-19A38541FB28}"/>
              </a:ext>
            </a:extLst>
          </p:cNvPr>
          <p:cNvSpPr/>
          <p:nvPr/>
        </p:nvSpPr>
        <p:spPr>
          <a:xfrm>
            <a:off x="7792846" y="-28815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128;p45">
            <a:extLst>
              <a:ext uri="{FF2B5EF4-FFF2-40B4-BE49-F238E27FC236}">
                <a16:creationId xmlns:a16="http://schemas.microsoft.com/office/drawing/2014/main" id="{743DE4D3-EC8F-FBC4-0FF6-045E0C7ACDA9}"/>
              </a:ext>
            </a:extLst>
          </p:cNvPr>
          <p:cNvSpPr/>
          <p:nvPr/>
        </p:nvSpPr>
        <p:spPr>
          <a:xfrm>
            <a:off x="8544231" y="580973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218079" y="406399"/>
            <a:ext cx="633662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Jumble" panose="02000503000000020004" pitchFamily="2" charset="0"/>
              </a:rPr>
              <a:t>SOUTH-EAST ASIA FOOD PRODUCTION 2018</a:t>
            </a:r>
            <a:endParaRPr sz="2400" dirty="0">
              <a:latin typeface="Jumble" panose="02000503000000020004" pitchFamily="2" charset="0"/>
            </a:endParaRP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2" y="1172599"/>
            <a:ext cx="8294663" cy="3779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39683"/>
            <a:ext cx="7205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FREE DATA FROM WORLD BANK VIA GAPMINDER.ORG, CC-BY LICENSE</a:t>
            </a:r>
            <a:endParaRPr lang="en-PH" dirty="0">
              <a:solidFill>
                <a:schemeClr val="bg2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2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7" name="Google Shape;189;p12"/>
          <p:cNvSpPr txBox="1">
            <a:spLocks noGrp="1"/>
          </p:cNvSpPr>
          <p:nvPr>
            <p:ph type="title"/>
          </p:nvPr>
        </p:nvSpPr>
        <p:spPr>
          <a:xfrm>
            <a:off x="9039" y="404836"/>
            <a:ext cx="7386751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>
                <a:latin typeface="Jumble" panose="02000503000000020004" pitchFamily="2" charset="0"/>
              </a:rPr>
              <a:t>COMPOSITION OF MSW IN ASEAN COUNTRIES</a:t>
            </a:r>
            <a:endParaRPr sz="2400" b="0" dirty="0">
              <a:latin typeface="Jumble" panose="0200050300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5" y="1220736"/>
            <a:ext cx="6400265" cy="37793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846233"/>
            <a:ext cx="5065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2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SOURCE: Fourth ASEAN State of Environment Report 2009</a:t>
            </a:r>
          </a:p>
        </p:txBody>
      </p:sp>
      <p:sp>
        <p:nvSpPr>
          <p:cNvPr id="6" name="Google Shape;11120;p45">
            <a:extLst>
              <a:ext uri="{FF2B5EF4-FFF2-40B4-BE49-F238E27FC236}">
                <a16:creationId xmlns:a16="http://schemas.microsoft.com/office/drawing/2014/main" id="{FDF4FB88-B7D4-1A50-D043-9C52D002699F}"/>
              </a:ext>
            </a:extLst>
          </p:cNvPr>
          <p:cNvSpPr/>
          <p:nvPr/>
        </p:nvSpPr>
        <p:spPr>
          <a:xfrm>
            <a:off x="8153811" y="-150407"/>
            <a:ext cx="1507153" cy="2210375"/>
          </a:xfrm>
          <a:custGeom>
            <a:avLst/>
            <a:gdLst/>
            <a:ahLst/>
            <a:cxnLst/>
            <a:rect l="l" t="t" r="r" b="b"/>
            <a:pathLst>
              <a:path w="7043" h="11956" fill="none" extrusionOk="0">
                <a:moveTo>
                  <a:pt x="1" y="40"/>
                </a:moveTo>
                <a:cubicBezTo>
                  <a:pt x="239" y="20"/>
                  <a:pt x="498" y="0"/>
                  <a:pt x="777" y="0"/>
                </a:cubicBezTo>
                <a:cubicBezTo>
                  <a:pt x="4218" y="0"/>
                  <a:pt x="7043" y="2805"/>
                  <a:pt x="7043" y="6267"/>
                </a:cubicBezTo>
                <a:cubicBezTo>
                  <a:pt x="7043" y="8793"/>
                  <a:pt x="5551" y="10961"/>
                  <a:pt x="3383" y="11956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121;p45">
            <a:extLst>
              <a:ext uri="{FF2B5EF4-FFF2-40B4-BE49-F238E27FC236}">
                <a16:creationId xmlns:a16="http://schemas.microsoft.com/office/drawing/2014/main" id="{17DFCEB5-2791-C244-9206-92D1D22FCB75}"/>
              </a:ext>
            </a:extLst>
          </p:cNvPr>
          <p:cNvSpPr/>
          <p:nvPr/>
        </p:nvSpPr>
        <p:spPr>
          <a:xfrm>
            <a:off x="7229288" y="181673"/>
            <a:ext cx="1341094" cy="1978726"/>
          </a:xfrm>
          <a:custGeom>
            <a:avLst/>
            <a:gdLst/>
            <a:ahLst/>
            <a:cxnLst/>
            <a:rect l="l" t="t" r="r" b="b"/>
            <a:pathLst>
              <a:path w="6267" h="10703" fill="none" extrusionOk="0">
                <a:moveTo>
                  <a:pt x="6267" y="10703"/>
                </a:moveTo>
                <a:cubicBezTo>
                  <a:pt x="2805" y="10703"/>
                  <a:pt x="0" y="7878"/>
                  <a:pt x="0" y="4437"/>
                </a:cubicBezTo>
                <a:cubicBezTo>
                  <a:pt x="0" y="2686"/>
                  <a:pt x="697" y="1154"/>
                  <a:pt x="1831" y="0"/>
                </a:cubicBezTo>
              </a:path>
            </a:pathLst>
          </a:custGeom>
          <a:solidFill>
            <a:schemeClr val="dk2"/>
          </a:solidFill>
          <a:ln w="381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1122;p45">
            <a:extLst>
              <a:ext uri="{FF2B5EF4-FFF2-40B4-BE49-F238E27FC236}">
                <a16:creationId xmlns:a16="http://schemas.microsoft.com/office/drawing/2014/main" id="{3C0EB8A7-8A93-AE5D-17A7-2CBE3DA1E7AF}"/>
              </a:ext>
            </a:extLst>
          </p:cNvPr>
          <p:cNvSpPr/>
          <p:nvPr/>
        </p:nvSpPr>
        <p:spPr>
          <a:xfrm>
            <a:off x="7395790" y="-353475"/>
            <a:ext cx="1207776" cy="1309845"/>
          </a:xfrm>
          <a:custGeom>
            <a:avLst/>
            <a:gdLst/>
            <a:ahLst/>
            <a:cxnLst/>
            <a:rect l="l" t="t" r="r" b="b"/>
            <a:pathLst>
              <a:path w="5644" h="7085" extrusionOk="0">
                <a:moveTo>
                  <a:pt x="2003" y="1"/>
                </a:moveTo>
                <a:cubicBezTo>
                  <a:pt x="1" y="3378"/>
                  <a:pt x="3676" y="7085"/>
                  <a:pt x="3868" y="7085"/>
                </a:cubicBezTo>
                <a:cubicBezTo>
                  <a:pt x="3870" y="7085"/>
                  <a:pt x="3872" y="7084"/>
                  <a:pt x="3873" y="7083"/>
                </a:cubicBezTo>
                <a:cubicBezTo>
                  <a:pt x="5644" y="4676"/>
                  <a:pt x="2004" y="1"/>
                  <a:pt x="20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123;p45">
            <a:extLst>
              <a:ext uri="{FF2B5EF4-FFF2-40B4-BE49-F238E27FC236}">
                <a16:creationId xmlns:a16="http://schemas.microsoft.com/office/drawing/2014/main" id="{9F4A0F93-FC85-747D-BF3A-8DC98168BFD2}"/>
              </a:ext>
            </a:extLst>
          </p:cNvPr>
          <p:cNvSpPr/>
          <p:nvPr/>
        </p:nvSpPr>
        <p:spPr>
          <a:xfrm>
            <a:off x="8619433" y="488043"/>
            <a:ext cx="896202" cy="1181171"/>
          </a:xfrm>
          <a:custGeom>
            <a:avLst/>
            <a:gdLst/>
            <a:ahLst/>
            <a:cxnLst/>
            <a:rect l="l" t="t" r="r" b="b"/>
            <a:pathLst>
              <a:path w="4188" h="6389" extrusionOk="0">
                <a:moveTo>
                  <a:pt x="2317" y="0"/>
                </a:moveTo>
                <a:lnTo>
                  <a:pt x="2317" y="0"/>
                </a:lnTo>
                <a:cubicBezTo>
                  <a:pt x="1983" y="217"/>
                  <a:pt x="0" y="6389"/>
                  <a:pt x="1388" y="6389"/>
                </a:cubicBezTo>
                <a:cubicBezTo>
                  <a:pt x="1406" y="6389"/>
                  <a:pt x="1424" y="6388"/>
                  <a:pt x="1442" y="6386"/>
                </a:cubicBezTo>
                <a:cubicBezTo>
                  <a:pt x="4187" y="5570"/>
                  <a:pt x="2755" y="1293"/>
                  <a:pt x="2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124;p45">
            <a:extLst>
              <a:ext uri="{FF2B5EF4-FFF2-40B4-BE49-F238E27FC236}">
                <a16:creationId xmlns:a16="http://schemas.microsoft.com/office/drawing/2014/main" id="{E2E9FE46-5B15-40E0-AB64-E9E4FD594D3E}"/>
              </a:ext>
            </a:extLst>
          </p:cNvPr>
          <p:cNvSpPr/>
          <p:nvPr/>
        </p:nvSpPr>
        <p:spPr>
          <a:xfrm>
            <a:off x="7476904" y="362187"/>
            <a:ext cx="1765569" cy="2209563"/>
          </a:xfrm>
          <a:custGeom>
            <a:avLst/>
            <a:gdLst/>
            <a:ahLst/>
            <a:cxnLst/>
            <a:rect l="l" t="t" r="r" b="b"/>
            <a:pathLst>
              <a:path w="8216" h="11618" extrusionOk="0">
                <a:moveTo>
                  <a:pt x="0" y="1"/>
                </a:moveTo>
                <a:cubicBezTo>
                  <a:pt x="0" y="1"/>
                  <a:pt x="1" y="3"/>
                  <a:pt x="4" y="7"/>
                </a:cubicBezTo>
                <a:lnTo>
                  <a:pt x="4" y="7"/>
                </a:lnTo>
                <a:lnTo>
                  <a:pt x="0" y="1"/>
                </a:lnTo>
                <a:close/>
                <a:moveTo>
                  <a:pt x="4" y="7"/>
                </a:moveTo>
                <a:lnTo>
                  <a:pt x="299" y="518"/>
                </a:lnTo>
                <a:cubicBezTo>
                  <a:pt x="498" y="876"/>
                  <a:pt x="736" y="1373"/>
                  <a:pt x="1055" y="1970"/>
                </a:cubicBezTo>
                <a:cubicBezTo>
                  <a:pt x="1373" y="2567"/>
                  <a:pt x="1751" y="3263"/>
                  <a:pt x="2149" y="3999"/>
                </a:cubicBezTo>
                <a:cubicBezTo>
                  <a:pt x="2387" y="4377"/>
                  <a:pt x="2586" y="4775"/>
                  <a:pt x="2805" y="5153"/>
                </a:cubicBezTo>
                <a:cubicBezTo>
                  <a:pt x="3024" y="5531"/>
                  <a:pt x="3243" y="5889"/>
                  <a:pt x="3482" y="6287"/>
                </a:cubicBezTo>
                <a:cubicBezTo>
                  <a:pt x="3720" y="6685"/>
                  <a:pt x="3939" y="7062"/>
                  <a:pt x="4198" y="7440"/>
                </a:cubicBezTo>
                <a:cubicBezTo>
                  <a:pt x="4436" y="7818"/>
                  <a:pt x="4695" y="8157"/>
                  <a:pt x="4934" y="8515"/>
                </a:cubicBezTo>
                <a:cubicBezTo>
                  <a:pt x="5192" y="8853"/>
                  <a:pt x="5431" y="9171"/>
                  <a:pt x="5690" y="9470"/>
                </a:cubicBezTo>
                <a:cubicBezTo>
                  <a:pt x="5928" y="9768"/>
                  <a:pt x="6147" y="10046"/>
                  <a:pt x="6406" y="10305"/>
                </a:cubicBezTo>
                <a:cubicBezTo>
                  <a:pt x="6625" y="10544"/>
                  <a:pt x="6883" y="10763"/>
                  <a:pt x="7082" y="10942"/>
                </a:cubicBezTo>
                <a:cubicBezTo>
                  <a:pt x="7182" y="11041"/>
                  <a:pt x="7281" y="11121"/>
                  <a:pt x="7380" y="11200"/>
                </a:cubicBezTo>
                <a:cubicBezTo>
                  <a:pt x="7480" y="11240"/>
                  <a:pt x="7579" y="11320"/>
                  <a:pt x="7639" y="11359"/>
                </a:cubicBezTo>
                <a:cubicBezTo>
                  <a:pt x="7818" y="11459"/>
                  <a:pt x="7977" y="11538"/>
                  <a:pt x="8077" y="11558"/>
                </a:cubicBezTo>
                <a:cubicBezTo>
                  <a:pt x="8176" y="11598"/>
                  <a:pt x="8216" y="11618"/>
                  <a:pt x="8216" y="11618"/>
                </a:cubicBezTo>
                <a:cubicBezTo>
                  <a:pt x="8216" y="11618"/>
                  <a:pt x="8176" y="11598"/>
                  <a:pt x="8097" y="11538"/>
                </a:cubicBezTo>
                <a:cubicBezTo>
                  <a:pt x="7997" y="11479"/>
                  <a:pt x="7878" y="11379"/>
                  <a:pt x="7719" y="11260"/>
                </a:cubicBezTo>
                <a:cubicBezTo>
                  <a:pt x="7639" y="11180"/>
                  <a:pt x="7560" y="11121"/>
                  <a:pt x="7480" y="11041"/>
                </a:cubicBezTo>
                <a:lnTo>
                  <a:pt x="7201" y="10763"/>
                </a:lnTo>
                <a:cubicBezTo>
                  <a:pt x="7003" y="10564"/>
                  <a:pt x="6804" y="10345"/>
                  <a:pt x="6605" y="10066"/>
                </a:cubicBezTo>
                <a:cubicBezTo>
                  <a:pt x="6386" y="9788"/>
                  <a:pt x="6187" y="9489"/>
                  <a:pt x="5948" y="9191"/>
                </a:cubicBezTo>
                <a:cubicBezTo>
                  <a:pt x="5729" y="8893"/>
                  <a:pt x="5511" y="8554"/>
                  <a:pt x="5292" y="8196"/>
                </a:cubicBezTo>
                <a:cubicBezTo>
                  <a:pt x="4834" y="7500"/>
                  <a:pt x="4357" y="6764"/>
                  <a:pt x="3899" y="5988"/>
                </a:cubicBezTo>
                <a:cubicBezTo>
                  <a:pt x="3422" y="5252"/>
                  <a:pt x="2944" y="4476"/>
                  <a:pt x="2527" y="3760"/>
                </a:cubicBezTo>
                <a:cubicBezTo>
                  <a:pt x="2089" y="3064"/>
                  <a:pt x="1671" y="2388"/>
                  <a:pt x="1313" y="1811"/>
                </a:cubicBezTo>
                <a:cubicBezTo>
                  <a:pt x="955" y="1234"/>
                  <a:pt x="637" y="796"/>
                  <a:pt x="378" y="478"/>
                </a:cubicBezTo>
                <a:cubicBezTo>
                  <a:pt x="259" y="319"/>
                  <a:pt x="159" y="199"/>
                  <a:pt x="100" y="120"/>
                </a:cubicBezTo>
                <a:cubicBezTo>
                  <a:pt x="39" y="59"/>
                  <a:pt x="13" y="21"/>
                  <a:pt x="4" y="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125;p45">
            <a:extLst>
              <a:ext uri="{FF2B5EF4-FFF2-40B4-BE49-F238E27FC236}">
                <a16:creationId xmlns:a16="http://schemas.microsoft.com/office/drawing/2014/main" id="{3FD8891F-B015-A190-11A3-8BD07A1C4EE4}"/>
              </a:ext>
            </a:extLst>
          </p:cNvPr>
          <p:cNvSpPr/>
          <p:nvPr/>
        </p:nvSpPr>
        <p:spPr>
          <a:xfrm>
            <a:off x="7641042" y="1339139"/>
            <a:ext cx="945207" cy="532389"/>
          </a:xfrm>
          <a:custGeom>
            <a:avLst/>
            <a:gdLst/>
            <a:ahLst/>
            <a:cxnLst/>
            <a:rect l="l" t="t" r="r" b="b"/>
            <a:pathLst>
              <a:path w="4417" h="2607" extrusionOk="0">
                <a:moveTo>
                  <a:pt x="0" y="1"/>
                </a:moveTo>
                <a:cubicBezTo>
                  <a:pt x="0" y="40"/>
                  <a:pt x="40" y="40"/>
                  <a:pt x="20" y="80"/>
                </a:cubicBezTo>
                <a:cubicBezTo>
                  <a:pt x="60" y="80"/>
                  <a:pt x="80" y="120"/>
                  <a:pt x="119" y="180"/>
                </a:cubicBezTo>
                <a:cubicBezTo>
                  <a:pt x="219" y="279"/>
                  <a:pt x="358" y="458"/>
                  <a:pt x="517" y="617"/>
                </a:cubicBezTo>
                <a:cubicBezTo>
                  <a:pt x="696" y="796"/>
                  <a:pt x="935" y="995"/>
                  <a:pt x="1174" y="1174"/>
                </a:cubicBezTo>
                <a:cubicBezTo>
                  <a:pt x="1293" y="1274"/>
                  <a:pt x="1452" y="1353"/>
                  <a:pt x="1572" y="1453"/>
                </a:cubicBezTo>
                <a:cubicBezTo>
                  <a:pt x="1711" y="1512"/>
                  <a:pt x="1850" y="1612"/>
                  <a:pt x="1989" y="1691"/>
                </a:cubicBezTo>
                <a:cubicBezTo>
                  <a:pt x="2129" y="1771"/>
                  <a:pt x="2268" y="1851"/>
                  <a:pt x="2427" y="1910"/>
                </a:cubicBezTo>
                <a:cubicBezTo>
                  <a:pt x="2566" y="1990"/>
                  <a:pt x="2686" y="2050"/>
                  <a:pt x="2845" y="2109"/>
                </a:cubicBezTo>
                <a:cubicBezTo>
                  <a:pt x="3123" y="2248"/>
                  <a:pt x="3382" y="2348"/>
                  <a:pt x="3621" y="2408"/>
                </a:cubicBezTo>
                <a:cubicBezTo>
                  <a:pt x="4078" y="2567"/>
                  <a:pt x="4416" y="2607"/>
                  <a:pt x="4416" y="2607"/>
                </a:cubicBezTo>
                <a:cubicBezTo>
                  <a:pt x="4416" y="2607"/>
                  <a:pt x="4158" y="2388"/>
                  <a:pt x="3740" y="2149"/>
                </a:cubicBezTo>
                <a:cubicBezTo>
                  <a:pt x="3541" y="2010"/>
                  <a:pt x="3282" y="1871"/>
                  <a:pt x="3044" y="1711"/>
                </a:cubicBezTo>
                <a:cubicBezTo>
                  <a:pt x="2765" y="1572"/>
                  <a:pt x="2487" y="1393"/>
                  <a:pt x="2208" y="1254"/>
                </a:cubicBezTo>
                <a:cubicBezTo>
                  <a:pt x="1950" y="1075"/>
                  <a:pt x="1671" y="936"/>
                  <a:pt x="1432" y="776"/>
                </a:cubicBezTo>
                <a:cubicBezTo>
                  <a:pt x="1174" y="637"/>
                  <a:pt x="935" y="478"/>
                  <a:pt x="716" y="359"/>
                </a:cubicBezTo>
                <a:cubicBezTo>
                  <a:pt x="517" y="239"/>
                  <a:pt x="358" y="140"/>
                  <a:pt x="219" y="60"/>
                </a:cubicBezTo>
                <a:cubicBezTo>
                  <a:pt x="159" y="40"/>
                  <a:pt x="100" y="1"/>
                  <a:pt x="6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126;p45">
            <a:extLst>
              <a:ext uri="{FF2B5EF4-FFF2-40B4-BE49-F238E27FC236}">
                <a16:creationId xmlns:a16="http://schemas.microsoft.com/office/drawing/2014/main" id="{1185D5CA-9EF6-261E-9801-09F6980BD91C}"/>
              </a:ext>
            </a:extLst>
          </p:cNvPr>
          <p:cNvSpPr/>
          <p:nvPr/>
        </p:nvSpPr>
        <p:spPr>
          <a:xfrm>
            <a:off x="8525401" y="-86310"/>
            <a:ext cx="386044" cy="2152835"/>
          </a:xfrm>
          <a:custGeom>
            <a:avLst/>
            <a:gdLst/>
            <a:ahLst/>
            <a:cxnLst/>
            <a:rect l="l" t="t" r="r" b="b"/>
            <a:pathLst>
              <a:path w="1592" h="11101" extrusionOk="0">
                <a:moveTo>
                  <a:pt x="1373" y="1"/>
                </a:moveTo>
                <a:cubicBezTo>
                  <a:pt x="1373" y="1"/>
                  <a:pt x="1373" y="61"/>
                  <a:pt x="1393" y="180"/>
                </a:cubicBezTo>
                <a:cubicBezTo>
                  <a:pt x="1413" y="259"/>
                  <a:pt x="1413" y="379"/>
                  <a:pt x="1453" y="538"/>
                </a:cubicBezTo>
                <a:lnTo>
                  <a:pt x="1453" y="777"/>
                </a:lnTo>
                <a:cubicBezTo>
                  <a:pt x="1413" y="876"/>
                  <a:pt x="1413" y="976"/>
                  <a:pt x="1413" y="1075"/>
                </a:cubicBezTo>
                <a:cubicBezTo>
                  <a:pt x="1393" y="1274"/>
                  <a:pt x="1373" y="1533"/>
                  <a:pt x="1313" y="1771"/>
                </a:cubicBezTo>
                <a:cubicBezTo>
                  <a:pt x="1214" y="2289"/>
                  <a:pt x="1075" y="2865"/>
                  <a:pt x="896" y="3522"/>
                </a:cubicBezTo>
                <a:cubicBezTo>
                  <a:pt x="796" y="3840"/>
                  <a:pt x="697" y="4158"/>
                  <a:pt x="617" y="4517"/>
                </a:cubicBezTo>
                <a:cubicBezTo>
                  <a:pt x="557" y="4835"/>
                  <a:pt x="458" y="5173"/>
                  <a:pt x="378" y="5531"/>
                </a:cubicBezTo>
                <a:cubicBezTo>
                  <a:pt x="299" y="5869"/>
                  <a:pt x="219" y="6227"/>
                  <a:pt x="180" y="6565"/>
                </a:cubicBezTo>
                <a:cubicBezTo>
                  <a:pt x="100" y="6924"/>
                  <a:pt x="60" y="7262"/>
                  <a:pt x="20" y="7600"/>
                </a:cubicBezTo>
                <a:cubicBezTo>
                  <a:pt x="0" y="7918"/>
                  <a:pt x="0" y="8236"/>
                  <a:pt x="0" y="8555"/>
                </a:cubicBezTo>
                <a:cubicBezTo>
                  <a:pt x="0" y="8853"/>
                  <a:pt x="20" y="9152"/>
                  <a:pt x="80" y="9430"/>
                </a:cubicBezTo>
                <a:lnTo>
                  <a:pt x="160" y="9808"/>
                </a:lnTo>
                <a:cubicBezTo>
                  <a:pt x="180" y="9927"/>
                  <a:pt x="219" y="10047"/>
                  <a:pt x="259" y="10146"/>
                </a:cubicBezTo>
                <a:cubicBezTo>
                  <a:pt x="319" y="10345"/>
                  <a:pt x="398" y="10524"/>
                  <a:pt x="478" y="10683"/>
                </a:cubicBezTo>
                <a:cubicBezTo>
                  <a:pt x="518" y="10823"/>
                  <a:pt x="597" y="10922"/>
                  <a:pt x="657" y="11002"/>
                </a:cubicBezTo>
                <a:cubicBezTo>
                  <a:pt x="697" y="11041"/>
                  <a:pt x="717" y="11101"/>
                  <a:pt x="717" y="11101"/>
                </a:cubicBezTo>
                <a:cubicBezTo>
                  <a:pt x="717" y="11101"/>
                  <a:pt x="697" y="11041"/>
                  <a:pt x="677" y="10982"/>
                </a:cubicBezTo>
                <a:cubicBezTo>
                  <a:pt x="617" y="10882"/>
                  <a:pt x="597" y="10783"/>
                  <a:pt x="557" y="10624"/>
                </a:cubicBezTo>
                <a:cubicBezTo>
                  <a:pt x="498" y="10484"/>
                  <a:pt x="478" y="10285"/>
                  <a:pt x="418" y="10086"/>
                </a:cubicBezTo>
                <a:cubicBezTo>
                  <a:pt x="398" y="9987"/>
                  <a:pt x="398" y="9888"/>
                  <a:pt x="378" y="9748"/>
                </a:cubicBezTo>
                <a:cubicBezTo>
                  <a:pt x="378" y="9629"/>
                  <a:pt x="359" y="9510"/>
                  <a:pt x="359" y="9390"/>
                </a:cubicBezTo>
                <a:cubicBezTo>
                  <a:pt x="319" y="9112"/>
                  <a:pt x="319" y="8833"/>
                  <a:pt x="359" y="8535"/>
                </a:cubicBezTo>
                <a:cubicBezTo>
                  <a:pt x="378" y="8256"/>
                  <a:pt x="398" y="7938"/>
                  <a:pt x="458" y="7620"/>
                </a:cubicBezTo>
                <a:cubicBezTo>
                  <a:pt x="498" y="7301"/>
                  <a:pt x="557" y="6963"/>
                  <a:pt x="617" y="6625"/>
                </a:cubicBezTo>
                <a:cubicBezTo>
                  <a:pt x="697" y="6267"/>
                  <a:pt x="776" y="5949"/>
                  <a:pt x="856" y="5611"/>
                </a:cubicBezTo>
                <a:cubicBezTo>
                  <a:pt x="935" y="5253"/>
                  <a:pt x="1015" y="4934"/>
                  <a:pt x="1095" y="4576"/>
                </a:cubicBezTo>
                <a:cubicBezTo>
                  <a:pt x="1174" y="4258"/>
                  <a:pt x="1234" y="3920"/>
                  <a:pt x="1313" y="3582"/>
                </a:cubicBezTo>
                <a:cubicBezTo>
                  <a:pt x="1433" y="2945"/>
                  <a:pt x="1572" y="2308"/>
                  <a:pt x="1592" y="1771"/>
                </a:cubicBezTo>
                <a:lnTo>
                  <a:pt x="1592" y="1035"/>
                </a:lnTo>
                <a:cubicBezTo>
                  <a:pt x="1592" y="936"/>
                  <a:pt x="1572" y="816"/>
                  <a:pt x="1572" y="737"/>
                </a:cubicBezTo>
                <a:cubicBezTo>
                  <a:pt x="1552" y="657"/>
                  <a:pt x="1552" y="558"/>
                  <a:pt x="1512" y="478"/>
                </a:cubicBezTo>
                <a:cubicBezTo>
                  <a:pt x="1492" y="339"/>
                  <a:pt x="1453" y="200"/>
                  <a:pt x="1413" y="140"/>
                </a:cubicBezTo>
                <a:cubicBezTo>
                  <a:pt x="1393" y="61"/>
                  <a:pt x="1373" y="1"/>
                  <a:pt x="1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1127;p45">
            <a:extLst>
              <a:ext uri="{FF2B5EF4-FFF2-40B4-BE49-F238E27FC236}">
                <a16:creationId xmlns:a16="http://schemas.microsoft.com/office/drawing/2014/main" id="{D9C656BF-22D7-0034-CA0C-3B654012B4E1}"/>
              </a:ext>
            </a:extLst>
          </p:cNvPr>
          <p:cNvSpPr/>
          <p:nvPr/>
        </p:nvSpPr>
        <p:spPr>
          <a:xfrm>
            <a:off x="7883915" y="-90491"/>
            <a:ext cx="718201" cy="2150460"/>
          </a:xfrm>
          <a:custGeom>
            <a:avLst/>
            <a:gdLst/>
            <a:ahLst/>
            <a:cxnLst/>
            <a:rect l="l" t="t" r="r" b="b"/>
            <a:pathLst>
              <a:path w="3283" h="11539" extrusionOk="0">
                <a:moveTo>
                  <a:pt x="0" y="1"/>
                </a:moveTo>
                <a:cubicBezTo>
                  <a:pt x="0" y="1"/>
                  <a:pt x="120" y="737"/>
                  <a:pt x="358" y="1831"/>
                </a:cubicBezTo>
                <a:cubicBezTo>
                  <a:pt x="497" y="2388"/>
                  <a:pt x="637" y="3024"/>
                  <a:pt x="816" y="3701"/>
                </a:cubicBezTo>
                <a:cubicBezTo>
                  <a:pt x="915" y="4059"/>
                  <a:pt x="995" y="4397"/>
                  <a:pt x="1094" y="4755"/>
                </a:cubicBezTo>
                <a:cubicBezTo>
                  <a:pt x="1194" y="5093"/>
                  <a:pt x="1293" y="5451"/>
                  <a:pt x="1393" y="5809"/>
                </a:cubicBezTo>
                <a:cubicBezTo>
                  <a:pt x="1512" y="6167"/>
                  <a:pt x="1611" y="6545"/>
                  <a:pt x="1711" y="6884"/>
                </a:cubicBezTo>
                <a:cubicBezTo>
                  <a:pt x="1810" y="7262"/>
                  <a:pt x="1930" y="7580"/>
                  <a:pt x="2029" y="7938"/>
                </a:cubicBezTo>
                <a:cubicBezTo>
                  <a:pt x="2228" y="8594"/>
                  <a:pt x="2467" y="9251"/>
                  <a:pt x="2626" y="9768"/>
                </a:cubicBezTo>
                <a:cubicBezTo>
                  <a:pt x="3004" y="10842"/>
                  <a:pt x="3282" y="11538"/>
                  <a:pt x="3282" y="11538"/>
                </a:cubicBezTo>
                <a:cubicBezTo>
                  <a:pt x="3282" y="11538"/>
                  <a:pt x="3163" y="10783"/>
                  <a:pt x="2904" y="9688"/>
                </a:cubicBezTo>
                <a:cubicBezTo>
                  <a:pt x="2785" y="9151"/>
                  <a:pt x="2626" y="8495"/>
                  <a:pt x="2467" y="7838"/>
                </a:cubicBezTo>
                <a:cubicBezTo>
                  <a:pt x="2347" y="7480"/>
                  <a:pt x="2288" y="7142"/>
                  <a:pt x="2188" y="6784"/>
                </a:cubicBezTo>
                <a:cubicBezTo>
                  <a:pt x="2089" y="6446"/>
                  <a:pt x="1989" y="6088"/>
                  <a:pt x="1890" y="5710"/>
                </a:cubicBezTo>
                <a:cubicBezTo>
                  <a:pt x="1771" y="5372"/>
                  <a:pt x="1651" y="4994"/>
                  <a:pt x="1572" y="4656"/>
                </a:cubicBezTo>
                <a:cubicBezTo>
                  <a:pt x="1452" y="4278"/>
                  <a:pt x="1333" y="3959"/>
                  <a:pt x="1233" y="3601"/>
                </a:cubicBezTo>
                <a:cubicBezTo>
                  <a:pt x="1035" y="2925"/>
                  <a:pt x="816" y="2288"/>
                  <a:pt x="637" y="1771"/>
                </a:cubicBezTo>
                <a:cubicBezTo>
                  <a:pt x="279" y="697"/>
                  <a:pt x="0" y="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128;p45">
            <a:extLst>
              <a:ext uri="{FF2B5EF4-FFF2-40B4-BE49-F238E27FC236}">
                <a16:creationId xmlns:a16="http://schemas.microsoft.com/office/drawing/2014/main" id="{B7660742-0132-4230-B3D2-48C2355E654A}"/>
              </a:ext>
            </a:extLst>
          </p:cNvPr>
          <p:cNvSpPr/>
          <p:nvPr/>
        </p:nvSpPr>
        <p:spPr>
          <a:xfrm>
            <a:off x="8635300" y="519297"/>
            <a:ext cx="511015" cy="1695495"/>
          </a:xfrm>
          <a:custGeom>
            <a:avLst/>
            <a:gdLst/>
            <a:ahLst/>
            <a:cxnLst/>
            <a:rect l="l" t="t" r="r" b="b"/>
            <a:pathLst>
              <a:path w="2388" h="9171" extrusionOk="0">
                <a:moveTo>
                  <a:pt x="2229" y="0"/>
                </a:moveTo>
                <a:cubicBezTo>
                  <a:pt x="2229" y="0"/>
                  <a:pt x="2189" y="140"/>
                  <a:pt x="2109" y="418"/>
                </a:cubicBezTo>
                <a:cubicBezTo>
                  <a:pt x="2109" y="537"/>
                  <a:pt x="2090" y="717"/>
                  <a:pt x="2090" y="896"/>
                </a:cubicBezTo>
                <a:cubicBezTo>
                  <a:pt x="2090" y="1094"/>
                  <a:pt x="2070" y="1293"/>
                  <a:pt x="2050" y="1512"/>
                </a:cubicBezTo>
                <a:cubicBezTo>
                  <a:pt x="2010" y="1731"/>
                  <a:pt x="1990" y="1990"/>
                  <a:pt x="1950" y="2228"/>
                </a:cubicBezTo>
                <a:cubicBezTo>
                  <a:pt x="1911" y="2507"/>
                  <a:pt x="1851" y="2746"/>
                  <a:pt x="1791" y="3024"/>
                </a:cubicBezTo>
                <a:cubicBezTo>
                  <a:pt x="1751" y="3303"/>
                  <a:pt x="1652" y="3581"/>
                  <a:pt x="1572" y="3840"/>
                </a:cubicBezTo>
                <a:cubicBezTo>
                  <a:pt x="1493" y="4118"/>
                  <a:pt x="1393" y="4397"/>
                  <a:pt x="1274" y="4675"/>
                </a:cubicBezTo>
                <a:cubicBezTo>
                  <a:pt x="1175" y="4974"/>
                  <a:pt x="1055" y="5212"/>
                  <a:pt x="916" y="5491"/>
                </a:cubicBezTo>
                <a:cubicBezTo>
                  <a:pt x="797" y="5729"/>
                  <a:pt x="677" y="6008"/>
                  <a:pt x="558" y="6267"/>
                </a:cubicBezTo>
                <a:cubicBezTo>
                  <a:pt x="319" y="6764"/>
                  <a:pt x="80" y="7261"/>
                  <a:pt x="21" y="7759"/>
                </a:cubicBezTo>
                <a:cubicBezTo>
                  <a:pt x="1" y="7977"/>
                  <a:pt x="21" y="8196"/>
                  <a:pt x="80" y="8395"/>
                </a:cubicBezTo>
                <a:cubicBezTo>
                  <a:pt x="120" y="8574"/>
                  <a:pt x="200" y="8733"/>
                  <a:pt x="279" y="8853"/>
                </a:cubicBezTo>
                <a:cubicBezTo>
                  <a:pt x="359" y="8972"/>
                  <a:pt x="419" y="9052"/>
                  <a:pt x="478" y="9091"/>
                </a:cubicBezTo>
                <a:lnTo>
                  <a:pt x="528" y="9141"/>
                </a:lnTo>
                <a:lnTo>
                  <a:pt x="528" y="9141"/>
                </a:lnTo>
                <a:cubicBezTo>
                  <a:pt x="517" y="9126"/>
                  <a:pt x="506" y="9103"/>
                  <a:pt x="498" y="9071"/>
                </a:cubicBezTo>
                <a:cubicBezTo>
                  <a:pt x="458" y="9012"/>
                  <a:pt x="419" y="8932"/>
                  <a:pt x="379" y="8793"/>
                </a:cubicBezTo>
                <a:cubicBezTo>
                  <a:pt x="319" y="8674"/>
                  <a:pt x="299" y="8514"/>
                  <a:pt x="279" y="8355"/>
                </a:cubicBezTo>
                <a:cubicBezTo>
                  <a:pt x="259" y="8176"/>
                  <a:pt x="279" y="7977"/>
                  <a:pt x="319" y="7778"/>
                </a:cubicBezTo>
                <a:cubicBezTo>
                  <a:pt x="438" y="7381"/>
                  <a:pt x="697" y="6943"/>
                  <a:pt x="976" y="6446"/>
                </a:cubicBezTo>
                <a:cubicBezTo>
                  <a:pt x="1095" y="6187"/>
                  <a:pt x="1274" y="5948"/>
                  <a:pt x="1393" y="5670"/>
                </a:cubicBezTo>
                <a:cubicBezTo>
                  <a:pt x="1552" y="5391"/>
                  <a:pt x="1672" y="5113"/>
                  <a:pt x="1791" y="4814"/>
                </a:cubicBezTo>
                <a:cubicBezTo>
                  <a:pt x="1930" y="4536"/>
                  <a:pt x="2010" y="4257"/>
                  <a:pt x="2090" y="3959"/>
                </a:cubicBezTo>
                <a:cubicBezTo>
                  <a:pt x="2109" y="3800"/>
                  <a:pt x="2169" y="3661"/>
                  <a:pt x="2189" y="3502"/>
                </a:cubicBezTo>
                <a:cubicBezTo>
                  <a:pt x="2229" y="3382"/>
                  <a:pt x="2249" y="3223"/>
                  <a:pt x="2269" y="3084"/>
                </a:cubicBezTo>
                <a:cubicBezTo>
                  <a:pt x="2308" y="2805"/>
                  <a:pt x="2348" y="2527"/>
                  <a:pt x="2368" y="2268"/>
                </a:cubicBezTo>
                <a:cubicBezTo>
                  <a:pt x="2388" y="1990"/>
                  <a:pt x="2388" y="1731"/>
                  <a:pt x="2388" y="1512"/>
                </a:cubicBezTo>
                <a:cubicBezTo>
                  <a:pt x="2368" y="1075"/>
                  <a:pt x="2348" y="697"/>
                  <a:pt x="2289" y="418"/>
                </a:cubicBezTo>
                <a:cubicBezTo>
                  <a:pt x="2249" y="140"/>
                  <a:pt x="2229" y="0"/>
                  <a:pt x="2229" y="0"/>
                </a:cubicBezTo>
                <a:close/>
                <a:moveTo>
                  <a:pt x="528" y="9141"/>
                </a:moveTo>
                <a:cubicBezTo>
                  <a:pt x="544" y="9164"/>
                  <a:pt x="558" y="9171"/>
                  <a:pt x="558" y="9171"/>
                </a:cubicBezTo>
                <a:lnTo>
                  <a:pt x="528" y="914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3361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309</Words>
  <Application>Microsoft Office PowerPoint</Application>
  <PresentationFormat>On-screen Show (16:9)</PresentationFormat>
  <Paragraphs>63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Jumble</vt:lpstr>
      <vt:lpstr>Cooper Black</vt:lpstr>
      <vt:lpstr>Arvo</vt:lpstr>
      <vt:lpstr>Century</vt:lpstr>
      <vt:lpstr>Roboto Condensed</vt:lpstr>
      <vt:lpstr>Pirate of the Seaside Bubbles</vt:lpstr>
      <vt:lpstr>Arial</vt:lpstr>
      <vt:lpstr>Poppins</vt:lpstr>
      <vt:lpstr>Bahnschrift Condensed</vt:lpstr>
      <vt:lpstr>Fjalla One</vt:lpstr>
      <vt:lpstr>Roboto Condensed Light</vt:lpstr>
      <vt:lpstr>Calibri</vt:lpstr>
      <vt:lpstr>Salerio template</vt:lpstr>
      <vt:lpstr>Team Big-Bytes</vt:lpstr>
      <vt:lpstr>PowerPoint Presentation</vt:lpstr>
      <vt:lpstr>PowerPoint Presentation</vt:lpstr>
      <vt:lpstr>SDG TARGET</vt:lpstr>
      <vt:lpstr>Greenhouse gas emission from food waste</vt:lpstr>
      <vt:lpstr>Problem  Statement</vt:lpstr>
      <vt:lpstr>PowerPoint Presentation</vt:lpstr>
      <vt:lpstr>SOUTH-EAST ASIA FOOD PRODUCTION 2018</vt:lpstr>
      <vt:lpstr>COMPOSITION OF MSW IN ASEAN COUNTRIES</vt:lpstr>
      <vt:lpstr>COMPOSITION OF MSW IN PHILIPPINES</vt:lpstr>
      <vt:lpstr>FOOD WASTE EMISSIONS</vt:lpstr>
      <vt:lpstr>FOOD WASTE IN SOUTH-EAST ASIA</vt:lpstr>
      <vt:lpstr>SOUTH-EAST ASIA POPULATION</vt:lpstr>
      <vt:lpstr>GLOBAL HUNGER INDEX</vt:lpstr>
      <vt:lpstr>CORRELATION MATRIX</vt:lpstr>
      <vt:lpstr>RELATIONSHIP OF POPULATION AND HOUSEHOLD</vt:lpstr>
      <vt:lpstr>RELATIONSHIP OF POPULATION AND FOOD SERVICE</vt:lpstr>
      <vt:lpstr>RELATIONSHIP OF POPULATION AND RETAIL</vt:lpstr>
      <vt:lpstr>Expected  Output</vt:lpstr>
      <vt:lpstr>Expected  Output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Shyla Gwyne</dc:creator>
  <cp:lastModifiedBy>toniatienza13@gmail.com</cp:lastModifiedBy>
  <cp:revision>17</cp:revision>
  <dcterms:modified xsi:type="dcterms:W3CDTF">2022-06-10T02:22:42Z</dcterms:modified>
</cp:coreProperties>
</file>